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02" r:id="rId3"/>
    <p:sldId id="303" r:id="rId4"/>
    <p:sldId id="290" r:id="rId5"/>
    <p:sldId id="305" r:id="rId6"/>
    <p:sldId id="333" r:id="rId7"/>
    <p:sldId id="336" r:id="rId8"/>
    <p:sldId id="335" r:id="rId9"/>
    <p:sldId id="337" r:id="rId10"/>
    <p:sldId id="317" r:id="rId11"/>
    <p:sldId id="318" r:id="rId12"/>
    <p:sldId id="311" r:id="rId13"/>
    <p:sldId id="313" r:id="rId14"/>
    <p:sldId id="314" r:id="rId15"/>
    <p:sldId id="315" r:id="rId16"/>
    <p:sldId id="319" r:id="rId17"/>
    <p:sldId id="316" r:id="rId18"/>
    <p:sldId id="312" r:id="rId19"/>
    <p:sldId id="320" r:id="rId20"/>
    <p:sldId id="321" r:id="rId21"/>
    <p:sldId id="322" r:id="rId22"/>
    <p:sldId id="338" r:id="rId23"/>
    <p:sldId id="339" r:id="rId24"/>
    <p:sldId id="323" r:id="rId25"/>
    <p:sldId id="324" r:id="rId26"/>
    <p:sldId id="325" r:id="rId27"/>
    <p:sldId id="326" r:id="rId28"/>
    <p:sldId id="327" r:id="rId29"/>
    <p:sldId id="340" r:id="rId30"/>
    <p:sldId id="304" r:id="rId31"/>
    <p:sldId id="331" r:id="rId32"/>
    <p:sldId id="329" r:id="rId33"/>
    <p:sldId id="358" r:id="rId34"/>
    <p:sldId id="330" r:id="rId35"/>
    <p:sldId id="260" r:id="rId36"/>
    <p:sldId id="262" r:id="rId37"/>
    <p:sldId id="267" r:id="rId38"/>
    <p:sldId id="276" r:id="rId39"/>
    <p:sldId id="306" r:id="rId40"/>
    <p:sldId id="307"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282" r:id="rId56"/>
    <p:sldId id="356" r:id="rId57"/>
    <p:sldId id="357" r:id="rId58"/>
    <p:sldId id="285" r:id="rId59"/>
    <p:sldId id="359" r:id="rId60"/>
    <p:sldId id="360" r:id="rId61"/>
    <p:sldId id="298" r:id="rId62"/>
    <p:sldId id="297" r:id="rId63"/>
    <p:sldId id="278" r:id="rId64"/>
    <p:sldId id="299" r:id="rId65"/>
    <p:sldId id="300" r:id="rId66"/>
    <p:sldId id="259" r:id="rId67"/>
    <p:sldId id="257" r:id="rId68"/>
    <p:sldId id="263"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B7"/>
    <a:srgbClr val="364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3555" autoAdjust="0"/>
  </p:normalViewPr>
  <p:slideViewPr>
    <p:cSldViewPr>
      <p:cViewPr>
        <p:scale>
          <a:sx n="75" d="100"/>
          <a:sy n="75" d="100"/>
        </p:scale>
        <p:origin x="-366" y="294"/>
      </p:cViewPr>
      <p:guideLst>
        <p:guide orient="horz" pos="2160"/>
        <p:guide pos="2880"/>
      </p:guideLst>
    </p:cSldViewPr>
  </p:slideViewPr>
  <p:outlineViewPr>
    <p:cViewPr>
      <p:scale>
        <a:sx n="33" d="100"/>
        <a:sy n="33" d="100"/>
      </p:scale>
      <p:origin x="72" y="36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E20EB-A312-4BF9-9A0C-9ED48EE70366}" type="slidenum">
              <a:rPr lang="en-US"/>
              <a:pPr>
                <a:defRPr/>
              </a:pPr>
              <a:t>‹#›</a:t>
            </a:fld>
            <a:endParaRPr lang="en-US"/>
          </a:p>
        </p:txBody>
      </p:sp>
    </p:spTree>
    <p:extLst>
      <p:ext uri="{BB962C8B-B14F-4D97-AF65-F5344CB8AC3E}">
        <p14:creationId xmlns:p14="http://schemas.microsoft.com/office/powerpoint/2010/main" val="2425539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B14F26-7150-4226-B42F-BCC01A0AD0B3}" type="slidenum">
              <a:rPr lang="en-US" smtClean="0"/>
              <a:pPr eaLnBrk="1" hangingPunct="1"/>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smtClean="0"/>
              <a:t>30-second </a:t>
            </a:r>
            <a:r>
              <a:rPr lang="en-US" dirty="0" smtClean="0"/>
              <a:t>intro with music under fade out to </a:t>
            </a:r>
            <a:r>
              <a:rPr lang="en-US" dirty="0" smtClean="0"/>
              <a:t>00:00:30</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good practice</a:t>
            </a:r>
            <a:r>
              <a:rPr lang="en-US" baseline="0" dirty="0" smtClean="0"/>
              <a:t> to dedicate a SharePoint site or sub-site to the tables of a single database. If some of your tables fail to move as expected, it’s much easier to delete and recreate the site or sub-site than to add individual tables manually after fixing the problems. Deleting tables with lookup columns can be very time consuming or, in some cases, virtually impossible.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10</a:t>
            </a:fld>
            <a:endParaRPr lang="en-US"/>
          </a:p>
        </p:txBody>
      </p:sp>
    </p:spTree>
    <p:extLst>
      <p:ext uri="{BB962C8B-B14F-4D97-AF65-F5344CB8AC3E}">
        <p14:creationId xmlns:p14="http://schemas.microsoft.com/office/powerpoint/2010/main" val="337510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the site you specify to</a:t>
            </a:r>
            <a:r>
              <a:rPr lang="en-US" baseline="0" dirty="0" smtClean="0"/>
              <a:t> store lists linked to Access tables doesn’t need the additional overhead required to support Document or other Workspaces. You’ll use a template for a Web Database later in the Webcast.</a:t>
            </a:r>
          </a:p>
          <a:p>
            <a:endParaRPr lang="en-US" baseline="0" dirty="0" smtClean="0"/>
          </a:p>
          <a:p>
            <a:r>
              <a:rPr lang="en-US" baseline="0" dirty="0" smtClean="0"/>
              <a:t>The first step in creating a new site is to specify it’s name and URL suffix, </a:t>
            </a:r>
            <a:r>
              <a:rPr lang="en-US" baseline="0" dirty="0" err="1" smtClean="0"/>
              <a:t>NWind</a:t>
            </a:r>
            <a:r>
              <a:rPr lang="en-US" baseline="0" dirty="0" smtClean="0"/>
              <a:t> for this example. URL’s aren’t case sensitive.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11</a:t>
            </a:fld>
            <a:endParaRPr lang="en-US"/>
          </a:p>
        </p:txBody>
      </p:sp>
    </p:spTree>
    <p:extLst>
      <p:ext uri="{BB962C8B-B14F-4D97-AF65-F5344CB8AC3E}">
        <p14:creationId xmlns:p14="http://schemas.microsoft.com/office/powerpoint/2010/main" val="113172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SharePoint Wizard by selecting the Database Tools tab</a:t>
            </a:r>
            <a:r>
              <a:rPr lang="en-US" baseline="0" dirty="0" smtClean="0"/>
              <a:t> and clicking the Move Data group’s SharePoint icon.</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12</a:t>
            </a:fld>
            <a:endParaRPr lang="en-US"/>
          </a:p>
        </p:txBody>
      </p:sp>
    </p:spTree>
    <p:extLst>
      <p:ext uri="{BB962C8B-B14F-4D97-AF65-F5344CB8AC3E}">
        <p14:creationId xmlns:p14="http://schemas.microsoft.com/office/powerpoint/2010/main" val="61010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a:t>
            </a:r>
            <a:r>
              <a:rPr lang="en-US" baseline="0" dirty="0" smtClean="0"/>
              <a:t> the full URL, consisting of the SharePoint instance address, the server name for this example, and the site name suffix you just assigned. Click next to start moving the tables. </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13</a:t>
            </a:fld>
            <a:endParaRPr lang="en-US"/>
          </a:p>
        </p:txBody>
      </p:sp>
    </p:spTree>
    <p:extLst>
      <p:ext uri="{BB962C8B-B14F-4D97-AF65-F5344CB8AC3E}">
        <p14:creationId xmlns:p14="http://schemas.microsoft.com/office/powerpoint/2010/main" val="177760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number of tables and amount of data they contain, it might take</a:t>
            </a:r>
            <a:r>
              <a:rPr lang="en-US" baseline="0" dirty="0" smtClean="0"/>
              <a:t> a few minutes to complete the linking process. The Moving Data to SharePoint message box indicates each step.</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14</a:t>
            </a:fld>
            <a:endParaRPr lang="en-US"/>
          </a:p>
        </p:txBody>
      </p:sp>
    </p:spTree>
    <p:extLst>
      <p:ext uri="{BB962C8B-B14F-4D97-AF65-F5344CB8AC3E}">
        <p14:creationId xmlns:p14="http://schemas.microsoft.com/office/powerpoint/2010/main" val="104108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a:t>
            </a:r>
            <a:r>
              <a:rPr lang="en-US" baseline="0" dirty="0" smtClean="0"/>
              <a:t> tables have moved to the SharePoint site successfully, the Wizard backs up the database and then links the lists to the local Access application.</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15</a:t>
            </a:fld>
            <a:endParaRPr lang="en-US"/>
          </a:p>
        </p:txBody>
      </p:sp>
    </p:spTree>
    <p:extLst>
      <p:ext uri="{BB962C8B-B14F-4D97-AF65-F5344CB8AC3E}">
        <p14:creationId xmlns:p14="http://schemas.microsoft.com/office/powerpoint/2010/main" val="1653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critical errors are</a:t>
            </a:r>
            <a:r>
              <a:rPr lang="en-US" baseline="0" dirty="0" smtClean="0"/>
              <a:t> encountered in the move, the Access application replaces Table with SharePoint icons and adds a move to SharePoint Site Issues table if the developer needs information to implement workarounds. In this case, adding a new Customer record will increment a new ID column but not add a five-character </a:t>
            </a:r>
            <a:r>
              <a:rPr lang="en-US" baseline="0" dirty="0" err="1" smtClean="0"/>
              <a:t>CustomerID</a:t>
            </a:r>
            <a:r>
              <a:rPr lang="en-US" baseline="0" dirty="0" smtClean="0"/>
              <a:t> value. The unique composite index on </a:t>
            </a:r>
            <a:r>
              <a:rPr lang="en-US" baseline="0" dirty="0" err="1" smtClean="0"/>
              <a:t>OrderID</a:t>
            </a:r>
            <a:r>
              <a:rPr lang="en-US" baseline="0" dirty="0" smtClean="0"/>
              <a:t> and </a:t>
            </a:r>
            <a:r>
              <a:rPr lang="en-US" baseline="0" dirty="0" err="1" smtClean="0"/>
              <a:t>ProductID</a:t>
            </a:r>
            <a:r>
              <a:rPr lang="en-US" baseline="0" dirty="0" smtClean="0"/>
              <a:t>, which prevents two records for the same product in the Order Details table, is missing. If you want to maintain this constraint, you’ll need to add a workaround.</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16</a:t>
            </a:fld>
            <a:endParaRPr lang="en-US"/>
          </a:p>
        </p:txBody>
      </p:sp>
    </p:spTree>
    <p:extLst>
      <p:ext uri="{BB962C8B-B14F-4D97-AF65-F5344CB8AC3E}">
        <p14:creationId xmlns:p14="http://schemas.microsoft.com/office/powerpoint/2010/main" val="302024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autonumber</a:t>
            </a:r>
            <a:r>
              <a:rPr lang="en-US" baseline="0" dirty="0" smtClean="0"/>
              <a:t> </a:t>
            </a:r>
            <a:r>
              <a:rPr lang="en-US" dirty="0" err="1" smtClean="0"/>
              <a:t>OrderID</a:t>
            </a:r>
            <a:r>
              <a:rPr lang="en-US" dirty="0" smtClean="0"/>
              <a:t> primary key field</a:t>
            </a:r>
            <a:r>
              <a:rPr lang="en-US" baseline="0" dirty="0" smtClean="0"/>
              <a:t> must start with one to comply with SharePoint’s requirement for 1-based </a:t>
            </a:r>
            <a:r>
              <a:rPr lang="en-US" baseline="0" dirty="0" err="1" smtClean="0"/>
              <a:t>autoincrementing</a:t>
            </a:r>
            <a:r>
              <a:rPr lang="en-US" baseline="0" dirty="0" smtClean="0"/>
              <a:t> columns. This restriction can be a major pain for real-world applications, where a row is an abstraction of a serially numbered document, such as an invoice. SharePoint will </a:t>
            </a:r>
            <a:r>
              <a:rPr lang="en-US" baseline="0" dirty="0" err="1" smtClean="0"/>
              <a:t>autogenerate</a:t>
            </a:r>
            <a:r>
              <a:rPr lang="en-US" baseline="0" dirty="0" smtClean="0"/>
              <a:t> an _</a:t>
            </a:r>
            <a:r>
              <a:rPr lang="en-US" baseline="0" dirty="0" err="1" smtClean="0"/>
              <a:t>OldID</a:t>
            </a:r>
            <a:r>
              <a:rPr lang="en-US" baseline="0" dirty="0" smtClean="0"/>
              <a:t> system column that contains the previous primary key values, but you’ll need to fix up look up columns that rely on original primary key values, such as this example’s Order Details records.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17</a:t>
            </a:fld>
            <a:endParaRPr lang="en-US"/>
          </a:p>
        </p:txBody>
      </p:sp>
    </p:spTree>
    <p:extLst>
      <p:ext uri="{BB962C8B-B14F-4D97-AF65-F5344CB8AC3E}">
        <p14:creationId xmlns:p14="http://schemas.microsoft.com/office/powerpoint/2010/main" val="391281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forms and reports won’t accept multi-valued lookup fields for links that create master-child forms or reports. In this case, some products have two or more suppliers, which requires a multi-valued lookup </a:t>
            </a:r>
            <a:r>
              <a:rPr lang="en-US" baseline="0" dirty="0" err="1" smtClean="0"/>
              <a:t>SupplierID</a:t>
            </a:r>
            <a:r>
              <a:rPr lang="en-US" baseline="0" dirty="0" smtClean="0"/>
              <a:t> field. You’ll need to write a workaround macro to link the master and child forms. Unfortunately, Web Databases don’t support VBA code.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18</a:t>
            </a:fld>
            <a:endParaRPr lang="en-US"/>
          </a:p>
        </p:txBody>
      </p:sp>
    </p:spTree>
    <p:extLst>
      <p:ext uri="{BB962C8B-B14F-4D97-AF65-F5344CB8AC3E}">
        <p14:creationId xmlns:p14="http://schemas.microsoft.com/office/powerpoint/2010/main" val="13372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SharePoint’s Lists page contains</a:t>
            </a:r>
            <a:r>
              <a:rPr lang="en-US" baseline="0" dirty="0" smtClean="0"/>
              <a:t> a link to each list you move from the Access application. Double-click a link to open the list in a SharePoint Web Datasheet, the default display for tables moved from Access.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19</a:t>
            </a:fld>
            <a:endParaRPr lang="en-US"/>
          </a:p>
        </p:txBody>
      </p:sp>
    </p:spTree>
    <p:extLst>
      <p:ext uri="{BB962C8B-B14F-4D97-AF65-F5344CB8AC3E}">
        <p14:creationId xmlns:p14="http://schemas.microsoft.com/office/powerpoint/2010/main" val="211527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Hello and welcome to the last of three Webinars about advanced Access 2010 techniques sponsored by </a:t>
            </a:r>
            <a:r>
              <a:rPr lang="en-US" dirty="0" err="1" smtClean="0"/>
              <a:t>Que</a:t>
            </a:r>
            <a:r>
              <a:rPr lang="en-US" dirty="0" smtClean="0"/>
              <a:t> Publishing. </a:t>
            </a:r>
          </a:p>
          <a:p>
            <a:pPr eaLnBrk="1" hangingPunct="1"/>
            <a:endParaRPr lang="en-US" dirty="0" smtClean="0"/>
          </a:p>
          <a:p>
            <a:pPr eaLnBrk="1" hangingPunct="1"/>
            <a:r>
              <a:rPr lang="en-US" dirty="0" smtClean="0"/>
              <a:t>I’m Roger Jennings, the author of </a:t>
            </a:r>
            <a:r>
              <a:rPr lang="en-US" dirty="0" err="1" smtClean="0"/>
              <a:t>Que’s</a:t>
            </a:r>
            <a:r>
              <a:rPr lang="en-US" dirty="0" smtClean="0"/>
              <a:t> </a:t>
            </a:r>
            <a:r>
              <a:rPr lang="en-US" i="1" dirty="0" smtClean="0"/>
              <a:t>Access 2010 In depth</a:t>
            </a:r>
            <a:r>
              <a:rPr lang="en-US" i="0" baseline="0" dirty="0" smtClean="0"/>
              <a:t> and curator of the Roger Jennings’ Access In Depth blog at http://accessindepth.blogspot.com. </a:t>
            </a:r>
            <a:r>
              <a:rPr lang="en-US" dirty="0" smtClean="0"/>
              <a:t>I’ll be your guide for the following 55 minutes or so of technical content. I’ll try to answer questions you send to roger_jennings</a:t>
            </a:r>
            <a:r>
              <a:rPr lang="en-US" baseline="0" dirty="0" smtClean="0"/>
              <a:t>@compuserve.com, the email alias at the end of the About the Author page.</a:t>
            </a:r>
          </a:p>
          <a:p>
            <a:pPr eaLnBrk="1" hangingPunct="1"/>
            <a:endParaRPr lang="en-US" baseline="0" dirty="0" smtClean="0"/>
          </a:p>
          <a:p>
            <a:pPr eaLnBrk="1" hangingPunct="1"/>
            <a:r>
              <a:rPr lang="en-US" dirty="0" smtClean="0"/>
              <a:t>By the time you finish today’s Webcast, you’ll know how to upsize Access tables to linked SharePoint</a:t>
            </a:r>
            <a:r>
              <a:rPr lang="en-US" baseline="0" dirty="0" smtClean="0"/>
              <a:t> Foundation or Server 2010 lists</a:t>
            </a:r>
            <a:r>
              <a:rPr lang="en-US" dirty="0" smtClean="0"/>
              <a:t>,</a:t>
            </a:r>
            <a:r>
              <a:rPr lang="en-US" baseline="0" dirty="0" smtClean="0"/>
              <a:t> join the beta testing program for Office 365 Business Edition’s SharePoint Online, create an Access Web Database from SharePoint </a:t>
            </a:r>
            <a:r>
              <a:rPr lang="en-US" baseline="0" dirty="0" err="1" smtClean="0"/>
              <a:t>Online’s</a:t>
            </a:r>
            <a:r>
              <a:rPr lang="en-US" baseline="0" dirty="0" smtClean="0"/>
              <a:t> Contacts Web Database template, and add users with read-only or read/write permissions for the Web Database.</a:t>
            </a:r>
            <a:endParaRPr lang="en-US" dirty="0" smtClean="0"/>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Be sure to write down the URL for the detailed bibliography of articles about moving and linking Access tables to SharePoint 2010 or SharePoint Online lists.</a:t>
            </a:r>
            <a:endParaRPr lang="en-US" dirty="0" smtClean="0"/>
          </a:p>
          <a:p>
            <a:pPr eaLnBrk="1" hangingPunct="1"/>
            <a:endParaRPr lang="en-US" dirty="0" smtClean="0"/>
          </a:p>
          <a:p>
            <a:pPr eaLnBrk="1" hangingPunct="1"/>
            <a:r>
              <a:rPr lang="en-US" dirty="0" smtClean="0"/>
              <a:t>If you’ve registered, you’ll be able to participate in </a:t>
            </a:r>
            <a:r>
              <a:rPr lang="en-US" dirty="0" err="1" smtClean="0"/>
              <a:t>Que’s</a:t>
            </a:r>
            <a:r>
              <a:rPr lang="en-US" dirty="0" smtClean="0"/>
              <a:t> post-event survey to provide feedback on this Webcast and enter a sweepstakes with a free book as the prize.</a:t>
            </a:r>
          </a:p>
          <a:p>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a:t>
            </a:fld>
            <a:endParaRPr lang="en-US"/>
          </a:p>
        </p:txBody>
      </p:sp>
    </p:spTree>
    <p:extLst>
      <p:ext uri="{BB962C8B-B14F-4D97-AF65-F5344CB8AC3E}">
        <p14:creationId xmlns:p14="http://schemas.microsoft.com/office/powerpoint/2010/main" val="384087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 Web datasheets</a:t>
            </a:r>
            <a:r>
              <a:rPr lang="en-US" baseline="0" dirty="0" smtClean="0"/>
              <a:t> have an Office Links gallery with shortcuts to common actions. No Access-related actions are applicable to this example, because the lists originated in an Access application, which presumably already has reports designed.</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20</a:t>
            </a:fld>
            <a:endParaRPr lang="en-US"/>
          </a:p>
        </p:txBody>
      </p:sp>
    </p:spTree>
    <p:extLst>
      <p:ext uri="{BB962C8B-B14F-4D97-AF65-F5344CB8AC3E}">
        <p14:creationId xmlns:p14="http://schemas.microsoft.com/office/powerpoint/2010/main" val="388205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the View Format group’s Standard View button displays a classic SharePoint</a:t>
            </a:r>
            <a:r>
              <a:rPr lang="en-US" baseline="0" dirty="0" smtClean="0"/>
              <a:t> view of the list. </a:t>
            </a:r>
            <a:r>
              <a:rPr lang="en-US" baseline="0" dirty="0" err="1" smtClean="0"/>
              <a:t>EmployeeID</a:t>
            </a:r>
            <a:r>
              <a:rPr lang="en-US" baseline="0" dirty="0" smtClean="0"/>
              <a:t> and </a:t>
            </a:r>
            <a:r>
              <a:rPr lang="en-US" baseline="0" dirty="0" err="1" smtClean="0"/>
              <a:t>ShipVia</a:t>
            </a:r>
            <a:r>
              <a:rPr lang="en-US" baseline="0" dirty="0" smtClean="0"/>
              <a:t> columns have links to open an editing view of the related Lookup cell. </a:t>
            </a:r>
            <a:r>
              <a:rPr lang="en-US" baseline="0" dirty="0" err="1" smtClean="0"/>
              <a:t>CustomerID</a:t>
            </a:r>
            <a:r>
              <a:rPr lang="en-US" baseline="0" dirty="0" smtClean="0"/>
              <a:t> doesn’t have lookup links because SharePoint won’t generate a Lookup column to a table whose original primary key wasn’t of the long integer data type.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21</a:t>
            </a:fld>
            <a:endParaRPr lang="en-US"/>
          </a:p>
        </p:txBody>
      </p:sp>
    </p:spTree>
    <p:extLst>
      <p:ext uri="{BB962C8B-B14F-4D97-AF65-F5344CB8AC3E}">
        <p14:creationId xmlns:p14="http://schemas.microsoft.com/office/powerpoint/2010/main" val="1481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Edit Datasheet View page for a list lets you change</a:t>
            </a:r>
            <a:r>
              <a:rPr lang="en-US" baseline="0" dirty="0" smtClean="0"/>
              <a:t> the visibility of generated and system columns, alter the sequence in which the columns appear, specify a non-default sort order, apply a filter, designate which rows should display total values, and how to display cells which contain folders of items.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22</a:t>
            </a:fld>
            <a:endParaRPr lang="en-US"/>
          </a:p>
        </p:txBody>
      </p:sp>
    </p:spTree>
    <p:extLst>
      <p:ext uri="{BB962C8B-B14F-4D97-AF65-F5344CB8AC3E}">
        <p14:creationId xmlns:p14="http://schemas.microsoft.com/office/powerpoint/2010/main" val="408828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SharePoint’s 14 system columns are for compatibility with earlier versions</a:t>
            </a:r>
            <a:r>
              <a:rPr lang="en-US" baseline="0" dirty="0" smtClean="0"/>
              <a:t> and are </a:t>
            </a:r>
            <a:r>
              <a:rPr lang="en-US" dirty="0" smtClean="0"/>
              <a:t>hidden by default. You might</a:t>
            </a:r>
            <a:r>
              <a:rPr lang="en-US" baseline="0" dirty="0" smtClean="0"/>
              <a:t> need to expose the _</a:t>
            </a:r>
            <a:r>
              <a:rPr lang="en-US" baseline="0" dirty="0" err="1" smtClean="0"/>
              <a:t>OldID</a:t>
            </a:r>
            <a:r>
              <a:rPr lang="en-US" baseline="0" dirty="0" smtClean="0"/>
              <a:t> column if the table you moved had a long integer primary key that didn’t start with the number 1. You also need to expose and fill in the Title column to simplify viewing and editing lists in SharePoint Workspaces.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23</a:t>
            </a:fld>
            <a:endParaRPr lang="en-US"/>
          </a:p>
        </p:txBody>
      </p:sp>
    </p:spTree>
    <p:extLst>
      <p:ext uri="{BB962C8B-B14F-4D97-AF65-F5344CB8AC3E}">
        <p14:creationId xmlns:p14="http://schemas.microsoft.com/office/powerpoint/2010/main" val="3326713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Office 2010 Professional</a:t>
            </a:r>
            <a:r>
              <a:rPr lang="en-US" baseline="0" dirty="0" smtClean="0"/>
              <a:t> Plus includes SharePoint Workspace, which lets you save SharePoint 2010 or Online content to your local computer, disconnect from your organization’s network or the Internet, make changes to the local content, and synchronize the changes with the SharePoint server when you reconnect. Changes made by others while you’re disconnected synchronize back to your local copies.</a:t>
            </a:r>
          </a:p>
          <a:p>
            <a:endParaRPr lang="en-US" baseline="0" dirty="0" smtClean="0"/>
          </a:p>
          <a:p>
            <a:r>
              <a:rPr lang="en-US" dirty="0" smtClean="0"/>
              <a:t>Office</a:t>
            </a:r>
            <a:r>
              <a:rPr lang="en-US" baseline="0" dirty="0" smtClean="0"/>
              <a:t> 2010 Professional Plus is available only through Microsoft Volume Licensing, which requires purchase of five or more Office 2010 licenses.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24</a:t>
            </a:fld>
            <a:endParaRPr lang="en-US"/>
          </a:p>
        </p:txBody>
      </p:sp>
    </p:spTree>
    <p:extLst>
      <p:ext uri="{BB962C8B-B14F-4D97-AF65-F5344CB8AC3E}">
        <p14:creationId xmlns:p14="http://schemas.microsoft.com/office/powerpoint/2010/main" val="415523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authentication</a:t>
            </a:r>
            <a:r>
              <a:rPr lang="en-US" baseline="0" dirty="0" smtClean="0"/>
              <a:t> method for a Workspace account is your e-mail address.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25</a:t>
            </a:fld>
            <a:endParaRPr lang="en-US"/>
          </a:p>
        </p:txBody>
      </p:sp>
    </p:spTree>
    <p:extLst>
      <p:ext uri="{BB962C8B-B14F-4D97-AF65-F5344CB8AC3E}">
        <p14:creationId xmlns:p14="http://schemas.microsoft.com/office/powerpoint/2010/main" val="246518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configure your SharePoint</a:t>
            </a:r>
            <a:r>
              <a:rPr lang="en-US" baseline="0" dirty="0" smtClean="0"/>
              <a:t> </a:t>
            </a:r>
            <a:r>
              <a:rPr lang="en-US" dirty="0" smtClean="0"/>
              <a:t>Workspace account,</a:t>
            </a:r>
            <a:r>
              <a:rPr lang="en-US" baseline="0" dirty="0" smtClean="0"/>
              <a:t> you can change its configuration in the Sync to </a:t>
            </a:r>
            <a:r>
              <a:rPr lang="en-US" baseline="0" dirty="0" err="1" smtClean="0"/>
              <a:t>Sharepoint</a:t>
            </a:r>
            <a:r>
              <a:rPr lang="en-US" baseline="0" dirty="0" smtClean="0"/>
              <a:t> Workspace dialog by clicking the Configure button.</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26</a:t>
            </a:fld>
            <a:endParaRPr lang="en-US"/>
          </a:p>
        </p:txBody>
      </p:sp>
    </p:spTree>
    <p:extLst>
      <p:ext uri="{BB962C8B-B14F-4D97-AF65-F5344CB8AC3E}">
        <p14:creationId xmlns:p14="http://schemas.microsoft.com/office/powerpoint/2010/main" val="372052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select</a:t>
            </a:r>
            <a:r>
              <a:rPr lang="en-US" baseline="0" dirty="0" smtClean="0"/>
              <a:t> any SharePoint list or library for synchronization by selecting it in the Configure Settings list and specifying a Download option.</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27</a:t>
            </a:fld>
            <a:endParaRPr lang="en-US"/>
          </a:p>
        </p:txBody>
      </p:sp>
    </p:spTree>
    <p:extLst>
      <p:ext uri="{BB962C8B-B14F-4D97-AF65-F5344CB8AC3E}">
        <p14:creationId xmlns:p14="http://schemas.microsoft.com/office/powerpoint/2010/main" val="27849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Orders</a:t>
            </a:r>
            <a:r>
              <a:rPr lang="en-US" baseline="0" dirty="0" smtClean="0"/>
              <a:t> table has a synchronization problem due to conflicts with the </a:t>
            </a:r>
            <a:r>
              <a:rPr lang="en-US" baseline="0" dirty="0" err="1" smtClean="0"/>
              <a:t>OrderID</a:t>
            </a:r>
            <a:r>
              <a:rPr lang="en-US" baseline="0" dirty="0" smtClean="0"/>
              <a:t> primary key, which doesn’t start with the number 1. If you want to select items by name to view or edit in the upper list, you must manually enter the Title values or design a SharePoint workflow to handle the task. Designing SharePoint workflows is beyond the scope of this Webcast.</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28</a:t>
            </a:fld>
            <a:endParaRPr lang="en-US"/>
          </a:p>
        </p:txBody>
      </p:sp>
    </p:spTree>
    <p:extLst>
      <p:ext uri="{BB962C8B-B14F-4D97-AF65-F5344CB8AC3E}">
        <p14:creationId xmlns:p14="http://schemas.microsoft.com/office/powerpoint/2010/main" val="1616834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a:t>
            </a:r>
            <a:r>
              <a:rPr lang="en-US" baseline="0" dirty="0" smtClean="0"/>
              <a:t> Workspace has a </a:t>
            </a:r>
            <a:r>
              <a:rPr lang="en-US" baseline="0" dirty="0" err="1" smtClean="0"/>
              <a:t>Launchbar</a:t>
            </a:r>
            <a:r>
              <a:rPr lang="en-US" baseline="0" dirty="0" smtClean="0"/>
              <a:t>, which runs by default when you start your computer. The </a:t>
            </a:r>
            <a:r>
              <a:rPr lang="en-US" baseline="0" dirty="0" err="1" smtClean="0"/>
              <a:t>Launchbar</a:t>
            </a:r>
            <a:r>
              <a:rPr lang="en-US" baseline="0" dirty="0" smtClean="0"/>
              <a:t> includes lists of synchronized lists, libraries and contacts.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29</a:t>
            </a:fld>
            <a:endParaRPr lang="en-US"/>
          </a:p>
        </p:txBody>
      </p:sp>
    </p:spTree>
    <p:extLst>
      <p:ext uri="{BB962C8B-B14F-4D97-AF65-F5344CB8AC3E}">
        <p14:creationId xmlns:p14="http://schemas.microsoft.com/office/powerpoint/2010/main" val="224248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We’ll start with a brief description of SharePoint Foundation and Server 2010 architecture</a:t>
            </a:r>
            <a:r>
              <a:rPr lang="en-US" baseline="0" dirty="0" smtClean="0"/>
              <a:t>. Next comes the pros and cons, followed by an examination of restrictions on and performance issues with Access tables linked to SharePoint lists.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baseline="0" dirty="0" smtClean="0"/>
              <a:t>A tutorial for moving the tables of a moderately complex variant of the </a:t>
            </a:r>
            <a:r>
              <a:rPr lang="en-US" baseline="0" dirty="0" err="1" smtClean="0"/>
              <a:t>Northwind</a:t>
            </a:r>
            <a:r>
              <a:rPr lang="en-US" baseline="0" dirty="0" smtClean="0"/>
              <a:t> sample database to SharePoint Foundation 2010 follows. You’ll also learn how to modify designs in Access and create a local SharePoint Workspace that synchronizes local data updates with SharePoint lists.</a:t>
            </a:r>
          </a:p>
          <a:p>
            <a:pPr eaLnBrk="1" hangingPunct="1"/>
            <a:endParaRPr lang="en-US" baseline="0" dirty="0" smtClean="0"/>
          </a:p>
          <a:p>
            <a:pPr eaLnBrk="1" hangingPunct="1"/>
            <a:r>
              <a:rPr lang="en-US" baseline="0" dirty="0" smtClean="0"/>
              <a:t>Office 365’s SharePoint Online include five simple templates for creating Web databases for users that don’t have Access 2010. You learn to create a Contacts </a:t>
            </a:r>
            <a:r>
              <a:rPr lang="en-US" baseline="0" dirty="0" err="1" smtClean="0"/>
              <a:t>subsite</a:t>
            </a:r>
            <a:r>
              <a:rPr lang="en-US" baseline="0" dirty="0" smtClean="0"/>
              <a:t> from a template and use an Access Client Query to append new rows to the Contacts list in bulk.</a:t>
            </a:r>
          </a:p>
          <a:p>
            <a:pPr eaLnBrk="1" hangingPunct="1"/>
            <a:endParaRPr lang="en-US" baseline="0" dirty="0" smtClean="0"/>
          </a:p>
          <a:p>
            <a:pPr eaLnBrk="1" hangingPunct="1"/>
            <a:r>
              <a:rPr lang="en-US" baseline="0" dirty="0" smtClean="0"/>
              <a:t>Finally, you’ll learn how to add new subscriber accounts to the Contacts </a:t>
            </a:r>
            <a:r>
              <a:rPr lang="en-US" baseline="0" dirty="0" err="1" smtClean="0"/>
              <a:t>subsite</a:t>
            </a:r>
            <a:r>
              <a:rPr lang="en-US" baseline="0" dirty="0" smtClean="0"/>
              <a:t> and grant them read-only or read-write permissions using built-in Visitors or Members groups.</a:t>
            </a:r>
          </a:p>
          <a:p>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a:t>
            </a:fld>
            <a:endParaRPr lang="en-US"/>
          </a:p>
        </p:txBody>
      </p:sp>
    </p:spTree>
    <p:extLst>
      <p:ext uri="{BB962C8B-B14F-4D97-AF65-F5344CB8AC3E}">
        <p14:creationId xmlns:p14="http://schemas.microsoft.com/office/powerpoint/2010/main" val="2580704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organization doesn’t run</a:t>
            </a:r>
            <a:r>
              <a:rPr lang="en-US" baseline="0" dirty="0" smtClean="0"/>
              <a:t> SharePoint Foundation or SharePoint Server 2010, or your IT department won’t assign you a SharePoint site or sub-site for use with Access 2010, consider a $6.00 per month subscription to Office 365 Small Business edition. Bear in mind that each user of your site or sub-site must also have an Office 365 subscription.</a:t>
            </a:r>
          </a:p>
          <a:p>
            <a:endParaRPr lang="en-US" baseline="0" dirty="0" smtClean="0"/>
          </a:p>
          <a:p>
            <a:r>
              <a:rPr lang="en-US" baseline="0" dirty="0" smtClean="0"/>
              <a:t>External users don’t need a subscription, but Office 365 Business Edition Beta doesn’t appear to support external users.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30</a:t>
            </a:fld>
            <a:endParaRPr lang="en-US"/>
          </a:p>
        </p:txBody>
      </p:sp>
    </p:spTree>
    <p:extLst>
      <p:ext uri="{BB962C8B-B14F-4D97-AF65-F5344CB8AC3E}">
        <p14:creationId xmlns:p14="http://schemas.microsoft.com/office/powerpoint/2010/main" val="1373866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receive an e-mail that your Office 365 beta account has been approved, follow the instructions in the message to log into the Microsoft Online portal at https://portal.microsoftonline.com. Complete the initial site setup by specifying a domain name, which must be unique. oakleaf.sharepoint.com is the domain for this Webcast’s online examples. Click the Visit Team Site link to open the empty </a:t>
            </a:r>
            <a:r>
              <a:rPr lang="en-US" baseline="0" dirty="0" err="1" smtClean="0"/>
              <a:t>TeamSite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31</a:t>
            </a:fld>
            <a:endParaRPr lang="en-US"/>
          </a:p>
        </p:txBody>
      </p:sp>
    </p:spTree>
    <p:extLst>
      <p:ext uri="{BB962C8B-B14F-4D97-AF65-F5344CB8AC3E}">
        <p14:creationId xmlns:p14="http://schemas.microsoft.com/office/powerpoint/2010/main" val="3881594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Database Tools tab and the SharePoint</a:t>
            </a:r>
            <a:r>
              <a:rPr lang="en-US" baseline="0" dirty="0" smtClean="0"/>
              <a:t> icon in the Move Data group to start the Export Tables to SharePoint Wizard. Add the name of the sub-site to create as a suffix to the </a:t>
            </a:r>
            <a:r>
              <a:rPr lang="en-US" baseline="0" dirty="0" err="1" smtClean="0"/>
              <a:t>TeamSite’s</a:t>
            </a:r>
            <a:r>
              <a:rPr lang="en-US" baseline="0" dirty="0" smtClean="0"/>
              <a:t> URL. From this point on, operations with linked tables are the same as those linked to an on-premises site.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32</a:t>
            </a:fld>
            <a:endParaRPr lang="en-US"/>
          </a:p>
        </p:txBody>
      </p:sp>
    </p:spTree>
    <p:extLst>
      <p:ext uri="{BB962C8B-B14F-4D97-AF65-F5344CB8AC3E}">
        <p14:creationId xmlns:p14="http://schemas.microsoft.com/office/powerpoint/2010/main" val="4276553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Site is the parent site for this example.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33</a:t>
            </a:fld>
            <a:endParaRPr lang="en-US"/>
          </a:p>
        </p:txBody>
      </p:sp>
    </p:spTree>
    <p:extLst>
      <p:ext uri="{BB962C8B-B14F-4D97-AF65-F5344CB8AC3E}">
        <p14:creationId xmlns:p14="http://schemas.microsoft.com/office/powerpoint/2010/main" val="3398520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34</a:t>
            </a:fld>
            <a:endParaRPr lang="en-US"/>
          </a:p>
        </p:txBody>
      </p:sp>
    </p:spTree>
    <p:extLst>
      <p:ext uri="{BB962C8B-B14F-4D97-AF65-F5344CB8AC3E}">
        <p14:creationId xmlns:p14="http://schemas.microsoft.com/office/powerpoint/2010/main" val="2784272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7F5557-69EF-4A0A-9190-20A6650294DA}" type="slidenum">
              <a:rPr lang="en-US" smtClean="0"/>
              <a:pPr eaLnBrk="1" hangingPunct="1"/>
              <a:t>35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dirty="0" smtClean="0"/>
              <a:t>At</a:t>
            </a:r>
            <a:r>
              <a:rPr lang="en-US" baseline="0" dirty="0" smtClean="0"/>
              <a:t> this point you’ve learned how </a:t>
            </a:r>
            <a:r>
              <a:rPr lang="en-US" dirty="0" smtClean="0"/>
              <a:t>to move Access tables to SharePoint lists and then link and synchronize the Access front end with changes made to data by the lists users. </a:t>
            </a:r>
            <a:r>
              <a:rPr lang="en-US" dirty="0" smtClean="0"/>
              <a:t>The remainder of this Webcast is devoted to Access Web</a:t>
            </a:r>
            <a:r>
              <a:rPr lang="en-US" baseline="0" dirty="0" smtClean="0"/>
              <a:t> Databases that you create with SharePoint Server 2010 or SharePoint Online, rather than with Access 2010. The example uses SharePoint online, but the process is almost identical with on-premises SharePoint Server 2010.</a:t>
            </a:r>
          </a:p>
          <a:p>
            <a:pPr eaLnBrk="1" hangingPunct="1"/>
            <a:endParaRPr lang="en-US" baseline="0" dirty="0" smtClean="0"/>
          </a:p>
          <a:p>
            <a:pPr eaLnBrk="1" hangingPunct="1"/>
            <a:r>
              <a:rPr lang="en-US" baseline="0" dirty="0" smtClean="0"/>
              <a:t>An alternative to using </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E19615-0725-4E82-A0FD-602D44F5E2F1}" type="slidenum">
              <a:rPr lang="en-US" smtClean="0"/>
              <a:pPr eaLnBrk="1" hangingPunct="1"/>
              <a:t>36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These are the most important benefits that Access Web Databases deliver to ordinary Access users and power users.</a:t>
            </a:r>
          </a:p>
          <a:p>
            <a:pPr eaLnBrk="1" hangingPunct="1"/>
            <a:endParaRPr lang="en-US" dirty="0" smtClean="0"/>
          </a:p>
          <a:p>
            <a:pPr eaLnBrk="1" hangingPunct="1"/>
            <a:r>
              <a:rPr lang="en-US" dirty="0" smtClean="0"/>
              <a:t>Professional Access developers can develop a substantial new revenue stream by setting up SharePoint</a:t>
            </a:r>
            <a:r>
              <a:rPr lang="en-US" baseline="0" dirty="0" smtClean="0"/>
              <a:t> online and </a:t>
            </a:r>
            <a:r>
              <a:rPr lang="en-US" dirty="0" smtClean="0"/>
              <a:t>hosted or on-premises SharePoint Server 2010 servers, as well as creating new or upgrading existing applications to Web Databases.</a:t>
            </a:r>
          </a:p>
          <a:p>
            <a:pPr eaLnBrk="1" hangingPunct="1"/>
            <a:endParaRPr lang="en-US" dirty="0" smtClean="0"/>
          </a:p>
          <a:p>
            <a:pPr eaLnBrk="1" hangingPunct="1"/>
            <a:r>
              <a:rPr lang="en-US" dirty="0" smtClean="0"/>
              <a:t>Web Databases enable Access 2010 to compete with Intuit’s </a:t>
            </a:r>
            <a:r>
              <a:rPr lang="en-US" dirty="0" err="1" smtClean="0"/>
              <a:t>QuickBase</a:t>
            </a:r>
            <a:r>
              <a:rPr lang="en-US" dirty="0" smtClean="0"/>
              <a:t> and FileMaker’s FileMaker Pro11 Web applications.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D7B879-D4EE-43DB-A570-9FA9DBDFE60A}" type="slidenum">
              <a:rPr lang="en-US" smtClean="0"/>
              <a:pPr eaLnBrk="1" hangingPunct="1"/>
              <a:t>37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dirty="0" smtClean="0"/>
              <a:t>Here’s the bad news. For starters, SharePoint 2010 Server licenses aren’t cheap.</a:t>
            </a:r>
          </a:p>
          <a:p>
            <a:pPr eaLnBrk="1" hangingPunct="1"/>
            <a:endParaRPr lang="en-US" dirty="0" smtClean="0"/>
          </a:p>
          <a:p>
            <a:pPr eaLnBrk="1" hangingPunct="1"/>
            <a:r>
              <a:rPr lang="en-US" dirty="0" smtClean="0"/>
              <a:t>Fortunately, Office 365’s SharePoint</a:t>
            </a:r>
            <a:r>
              <a:rPr lang="en-US" baseline="0" dirty="0" smtClean="0"/>
              <a:t> on line and </a:t>
            </a:r>
            <a:r>
              <a:rPr lang="en-US" dirty="0" smtClean="0"/>
              <a:t>hosted SharePoint Server instances are low in cost, as you’ll see shortly.</a:t>
            </a:r>
          </a:p>
          <a:p>
            <a:pPr eaLnBrk="1" hangingPunct="1"/>
            <a:endParaRPr lang="en-US" dirty="0" smtClean="0"/>
          </a:p>
          <a:p>
            <a:pPr eaLnBrk="1" hangingPunct="1"/>
            <a:r>
              <a:rPr lang="en-US" dirty="0" smtClean="0"/>
              <a:t>I’m a long-time Visual Basic fan, so I miss VBA in Web Databases. However, new Access data macros provide some compensation for loss of VBA capabilities.</a:t>
            </a:r>
          </a:p>
          <a:p>
            <a:pPr eaLnBrk="1" hangingPunct="1"/>
            <a:endParaRPr lang="en-US" dirty="0" smtClean="0"/>
          </a:p>
          <a:p>
            <a:pPr eaLnBrk="1" hangingPunct="1"/>
            <a:r>
              <a:rPr lang="en-US" dirty="0" smtClean="0"/>
              <a:t>Lookup fields support one-to-many and many-to-many relationships in SharePoint lists. Access 2007 introduced lookup fields to support tables linked to SharePoint lists.</a:t>
            </a: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96E601-059A-4323-8F2A-7EDD8923EC34}" type="slidenum">
              <a:rPr lang="en-US" smtClean="0"/>
              <a:pPr eaLnBrk="1" hangingPunct="1"/>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You’ll miss the snappy performance of desktop Access when you migrate applications to Web Databases.</a:t>
            </a:r>
          </a:p>
          <a:p>
            <a:pPr eaLnBrk="1" hangingPunct="1"/>
            <a:endParaRPr lang="en-US" dirty="0" smtClean="0"/>
          </a:p>
          <a:p>
            <a:pPr eaLnBrk="1" hangingPunct="1"/>
            <a:r>
              <a:rPr lang="en-US" dirty="0" smtClean="0"/>
              <a:t>Minimizing the number of list items downloaded when opening forms by using parameterized queries as form data sources and paging rows into datasheets improves performance.</a:t>
            </a:r>
          </a:p>
          <a:p>
            <a:pPr eaLnBrk="1" hangingPunct="1"/>
            <a:endParaRPr lang="en-US" dirty="0" smtClean="0"/>
          </a:p>
          <a:p>
            <a:pPr eaLnBrk="1" hangingPunct="1"/>
            <a:r>
              <a:rPr lang="en-US" dirty="0" smtClean="0"/>
              <a:t>If you need high performance with very large tables, you’re better off by upsizing to SQL Server or cloud-based SQL Azure. This is the subject of the second Webinar in this series,</a:t>
            </a:r>
            <a:r>
              <a:rPr lang="en-US" baseline="0" dirty="0" smtClean="0"/>
              <a:t> </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 Online includes a collection of five of the simplest</a:t>
            </a:r>
            <a:r>
              <a:rPr lang="en-US" baseline="0" dirty="0" smtClean="0"/>
              <a:t> Web Database templates that come with Access 2010. The example that follows uses a Contacts Web Database created form the template. I chose the Contacts template because I have a </a:t>
            </a:r>
            <a:r>
              <a:rPr lang="en-US" baseline="0" dirty="0" err="1" smtClean="0"/>
              <a:t>GroupPol</a:t>
            </a:r>
            <a:r>
              <a:rPr lang="en-US" baseline="0" dirty="0" smtClean="0"/>
              <a:t> database with contact data for 2,275 fictitious employees and 25,344 students of a fictitious </a:t>
            </a:r>
            <a:r>
              <a:rPr lang="en-US" baseline="0" dirty="0" err="1" smtClean="0"/>
              <a:t>OakLeaf</a:t>
            </a:r>
            <a:r>
              <a:rPr lang="en-US" baseline="0" dirty="0" smtClean="0"/>
              <a:t> University. The file is suitable for adding contacts in bulk to Access databases and Web Databases created with the Contacts template. GroupPol.accdb is based on the Oakmont database that’s included in the downloadable sample files for my </a:t>
            </a:r>
            <a:r>
              <a:rPr lang="en-US" i="1" baseline="0" dirty="0" smtClean="0"/>
              <a:t>Microsoft Access 2010 In Depth</a:t>
            </a:r>
            <a:r>
              <a:rPr lang="en-US" baseline="0" dirty="0" smtClean="0"/>
              <a:t> book. You can download GroupPol.zip, which contains GroupPol.accdb, from my Windows Live SkyDrive account.</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39</a:t>
            </a:fld>
            <a:endParaRPr lang="en-US"/>
          </a:p>
        </p:txBody>
      </p:sp>
    </p:spTree>
    <p:extLst>
      <p:ext uri="{BB962C8B-B14F-4D97-AF65-F5344CB8AC3E}">
        <p14:creationId xmlns:p14="http://schemas.microsoft.com/office/powerpoint/2010/main" val="356256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882AA2-2DC4-437B-ADB5-428B387E2C3C}" type="slidenum">
              <a:rPr lang="en-US" smtClean="0"/>
              <a:pPr eaLnBrk="1" hangingPunct="1"/>
              <a:t>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smtClean="0"/>
              <a:t>Here’s a SharePoint 2010 Server architectural diagram from Microsoft that describes the available services. SharePoint Server 2010 replaces Microsoft Office SharePoint Services, usually call MOSS. </a:t>
            </a:r>
          </a:p>
          <a:p>
            <a:pPr eaLnBrk="1" hangingPunct="1"/>
            <a:endParaRPr lang="en-US" dirty="0" smtClean="0"/>
          </a:p>
          <a:p>
            <a:pPr eaLnBrk="1" hangingPunct="1"/>
            <a:r>
              <a:rPr lang="en-US" dirty="0" smtClean="0"/>
              <a:t>Excel </a:t>
            </a:r>
            <a:r>
              <a:rPr lang="en-US" dirty="0" err="1" smtClean="0"/>
              <a:t>Calc</a:t>
            </a:r>
            <a:r>
              <a:rPr lang="en-US" dirty="0" smtClean="0"/>
              <a:t> Services and InfoPath Services support Web front ends for these two Office apps. Similarly, Access Services provides the Web front end for Access 2010.</a:t>
            </a:r>
          </a:p>
          <a:p>
            <a:pPr eaLnBrk="1" hangingPunct="1"/>
            <a:endParaRPr lang="en-US" dirty="0" smtClean="0"/>
          </a:p>
          <a:p>
            <a:pPr eaLnBrk="1" hangingPunct="1"/>
            <a:r>
              <a:rPr lang="en-US" dirty="0" smtClean="0"/>
              <a:t>SharePoint Foundation is a free upgrade to Windows Server 2008 R2 that replaces Windows SharePoint Services 3.0. WSS 3.0 provided back-end support for SharePoint lists linked to Access 2007 tables. This third member of my Webinar series shows you how to move and synchronize Access tables to SharePoint Foundation lists.</a:t>
            </a:r>
          </a:p>
          <a:p>
            <a:pPr eaLnBrk="1" hangingPunct="1"/>
            <a:endParaRPr lang="en-US" dirty="0" smtClean="0"/>
          </a:p>
          <a:p>
            <a:pPr eaLnBrk="1" hangingPunct="1"/>
            <a:r>
              <a:rPr lang="en-US" dirty="0" smtClean="0"/>
              <a:t>Full SharePoint</a:t>
            </a:r>
            <a:r>
              <a:rPr lang="en-US" baseline="0" dirty="0" smtClean="0"/>
              <a:t> Server 2010 and Office 365 Small Business Subscriptions provide </a:t>
            </a:r>
            <a:r>
              <a:rPr lang="en-US" dirty="0" smtClean="0"/>
              <a:t>Access Services for creating Web databases, which this Webcast also covers.</a:t>
            </a:r>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page</a:t>
            </a:r>
            <a:r>
              <a:rPr lang="en-US" baseline="0" dirty="0" smtClean="0"/>
              <a:t> that’s accessible from the </a:t>
            </a:r>
            <a:r>
              <a:rPr lang="en-US" baseline="0" dirty="0" err="1" smtClean="0"/>
              <a:t>TeamSite</a:t>
            </a:r>
            <a:r>
              <a:rPr lang="en-US" baseline="0" dirty="0" smtClean="0"/>
              <a:t>/contacts sub-site is the Contacts navigation form, which is empty at this point. The Options menu offers Share Site, Open In Access, Site Permissions, Settings and Navigate Up choices.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40</a:t>
            </a:fld>
            <a:endParaRPr lang="en-US"/>
          </a:p>
        </p:txBody>
      </p:sp>
    </p:spTree>
    <p:extLst>
      <p:ext uri="{BB962C8B-B14F-4D97-AF65-F5344CB8AC3E}">
        <p14:creationId xmlns:p14="http://schemas.microsoft.com/office/powerpoint/2010/main" val="1034976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easily automate the process of adding contact</a:t>
            </a:r>
            <a:r>
              <a:rPr lang="en-US" baseline="0" dirty="0" smtClean="0"/>
              <a:t> items in bulk from SharePoint, so using Access to append new entries to the Contacts list from the </a:t>
            </a:r>
            <a:r>
              <a:rPr lang="en-US" baseline="0" dirty="0" err="1" smtClean="0"/>
              <a:t>GroupPol</a:t>
            </a:r>
            <a:r>
              <a:rPr lang="en-US" baseline="0" dirty="0" smtClean="0"/>
              <a:t> database is the better choice.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41</a:t>
            </a:fld>
            <a:endParaRPr lang="en-US"/>
          </a:p>
        </p:txBody>
      </p:sp>
    </p:spTree>
    <p:extLst>
      <p:ext uri="{BB962C8B-B14F-4D97-AF65-F5344CB8AC3E}">
        <p14:creationId xmlns:p14="http://schemas.microsoft.com/office/powerpoint/2010/main" val="2020893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issue</a:t>
            </a:r>
            <a:r>
              <a:rPr lang="en-US" baseline="0" dirty="0" smtClean="0"/>
              <a:t> appears to me to be a bug that, hopefully, will be removed in SharePoint 2010 SP1.</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42</a:t>
            </a:fld>
            <a:endParaRPr lang="en-US"/>
          </a:p>
        </p:txBody>
      </p:sp>
    </p:spTree>
    <p:extLst>
      <p:ext uri="{BB962C8B-B14F-4D97-AF65-F5344CB8AC3E}">
        <p14:creationId xmlns:p14="http://schemas.microsoft.com/office/powerpoint/2010/main" val="1481088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GroupPol.accdb</a:t>
            </a:r>
            <a:r>
              <a:rPr lang="en-US" baseline="0" dirty="0" smtClean="0"/>
              <a:t> database, c</a:t>
            </a:r>
            <a:r>
              <a:rPr lang="en-US" dirty="0" smtClean="0"/>
              <a:t>lick the Create</a:t>
            </a:r>
            <a:r>
              <a:rPr lang="en-US" baseline="0" dirty="0" smtClean="0"/>
              <a:t> tab, open the Queries group’s Client Queries menu, and choose Query Design to open the Query Tools Design tab and the Query1 window. Query types other than Select are available for Web Databases only when you specify Client Queries. Add the Contacts1 table and drag the fields that match column names in the Contacts list to the grid. Click Run and confirm the operation to add 2,275 items to the Contacts list.</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43</a:t>
            </a:fld>
            <a:endParaRPr lang="en-US"/>
          </a:p>
        </p:txBody>
      </p:sp>
    </p:spTree>
    <p:extLst>
      <p:ext uri="{BB962C8B-B14F-4D97-AF65-F5344CB8AC3E}">
        <p14:creationId xmlns:p14="http://schemas.microsoft.com/office/powerpoint/2010/main" val="631883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first few </a:t>
            </a:r>
            <a:r>
              <a:rPr lang="en-US" dirty="0" err="1" smtClean="0"/>
              <a:t>GroupPol</a:t>
            </a:r>
            <a:r>
              <a:rPr lang="en-US" dirty="0" smtClean="0"/>
              <a:t> Contacts1</a:t>
            </a:r>
            <a:r>
              <a:rPr lang="en-US" baseline="0" dirty="0" smtClean="0"/>
              <a:t> items appended to the Contacts list. ID values are greater than 2,275 because I appended the items and deleted them, and then appended them again. Deleting list items in bulk is even slower than appending them.</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44</a:t>
            </a:fld>
            <a:endParaRPr lang="en-US"/>
          </a:p>
        </p:txBody>
      </p:sp>
    </p:spTree>
    <p:extLst>
      <p:ext uri="{BB962C8B-B14F-4D97-AF65-F5344CB8AC3E}">
        <p14:creationId xmlns:p14="http://schemas.microsoft.com/office/powerpoint/2010/main" val="2915709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appearance of the Contacts datasheet in SharePoint</a:t>
            </a:r>
            <a:r>
              <a:rPr lang="en-US" baseline="0" dirty="0" smtClean="0"/>
              <a:t> is quite similar to it’s Access cousin.</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45</a:t>
            </a:fld>
            <a:endParaRPr lang="en-US"/>
          </a:p>
        </p:txBody>
      </p:sp>
    </p:spTree>
    <p:extLst>
      <p:ext uri="{BB962C8B-B14F-4D97-AF65-F5344CB8AC3E}">
        <p14:creationId xmlns:p14="http://schemas.microsoft.com/office/powerpoint/2010/main" val="1289047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operates on the cached copy</a:t>
            </a:r>
            <a:r>
              <a:rPr lang="en-US" baseline="0" dirty="0" smtClean="0"/>
              <a:t> of the list, so it’s quite fast. Jeff Rich shows up in a search on Smith because he lives in Smith Center, Texas.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46</a:t>
            </a:fld>
            <a:endParaRPr lang="en-US"/>
          </a:p>
        </p:txBody>
      </p:sp>
    </p:spTree>
    <p:extLst>
      <p:ext uri="{BB962C8B-B14F-4D97-AF65-F5344CB8AC3E}">
        <p14:creationId xmlns:p14="http://schemas.microsoft.com/office/powerpoint/2010/main" val="181574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Comments</a:t>
            </a:r>
            <a:r>
              <a:rPr lang="en-US" baseline="0" dirty="0" smtClean="0"/>
              <a:t> report added as a </a:t>
            </a:r>
            <a:r>
              <a:rPr lang="en-US" baseline="0" dirty="0" err="1" smtClean="0"/>
              <a:t>subform</a:t>
            </a:r>
            <a:r>
              <a:rPr lang="en-US" baseline="0" dirty="0" smtClean="0"/>
              <a:t> to the </a:t>
            </a:r>
            <a:r>
              <a:rPr lang="en-US" baseline="0" dirty="0" err="1" smtClean="0"/>
              <a:t>ContractCard</a:t>
            </a:r>
            <a:r>
              <a:rPr lang="en-US" baseline="0" dirty="0" smtClean="0"/>
              <a:t> form of the Address Book throws an error because the current version of SharePoint </a:t>
            </a:r>
            <a:r>
              <a:rPr lang="en-US" baseline="0" dirty="0" err="1" smtClean="0"/>
              <a:t>Online’s</a:t>
            </a:r>
            <a:r>
              <a:rPr lang="en-US" baseline="0" dirty="0" smtClean="0"/>
              <a:t> Access Services doesn’t support reports. I provide a workaround for SharePoint Server 2010’s inability to print reports directly near the end of the Webcast.</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47</a:t>
            </a:fld>
            <a:endParaRPr lang="en-US"/>
          </a:p>
        </p:txBody>
      </p:sp>
    </p:spTree>
    <p:extLst>
      <p:ext uri="{BB962C8B-B14F-4D97-AF65-F5344CB8AC3E}">
        <p14:creationId xmlns:p14="http://schemas.microsoft.com/office/powerpoint/2010/main" val="597777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wife,</a:t>
            </a:r>
            <a:r>
              <a:rPr lang="en-US" baseline="0" dirty="0" smtClean="0"/>
              <a:t> Alexandra, and I were the only two users of the SharePoint Online site when I started recording this Webcast and both of us are administrators. You add new users with the Administrative portal’s Management feature. You can add users in bulk by creating a comma-separated-values file with Excel.</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48</a:t>
            </a:fld>
            <a:endParaRPr lang="en-US"/>
          </a:p>
        </p:txBody>
      </p:sp>
    </p:spTree>
    <p:extLst>
      <p:ext uri="{BB962C8B-B14F-4D97-AF65-F5344CB8AC3E}">
        <p14:creationId xmlns:p14="http://schemas.microsoft.com/office/powerpoint/2010/main" val="1298147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steps to set user property values. Additional</a:t>
            </a:r>
            <a:r>
              <a:rPr lang="en-US" baseline="0" dirty="0" smtClean="0"/>
              <a:t> properties let you add Job Title, Department, Office Number, Office and Home phone, fax number, and address information for the contact. Click Next to continue.</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49</a:t>
            </a:fld>
            <a:endParaRPr lang="en-US"/>
          </a:p>
        </p:txBody>
      </p:sp>
    </p:spTree>
    <p:extLst>
      <p:ext uri="{BB962C8B-B14F-4D97-AF65-F5344CB8AC3E}">
        <p14:creationId xmlns:p14="http://schemas.microsoft.com/office/powerpoint/2010/main" val="165481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a:t>
            </a:r>
            <a:r>
              <a:rPr lang="en-US" dirty="0" smtClean="0"/>
              <a:t>you’ve used Access 2003 or 2007, you’re probably aware of their capability to export Access tables to SharePoint lists. They let you link and synchronize the Access front to the lists so Access forms and reports reflect recent data changes made by SharePoint users. </a:t>
            </a:r>
          </a:p>
          <a:p>
            <a:pPr eaLnBrk="1" hangingPunct="1"/>
            <a:endParaRPr lang="en-US" dirty="0" smtClean="0"/>
          </a:p>
          <a:p>
            <a:pPr eaLnBrk="1" hangingPunct="1"/>
            <a:r>
              <a:rPr lang="en-US" dirty="0" smtClean="0"/>
              <a:t>Access 2010 takes this capability one step further by letting you migrate Access queries, forms, reports and macros to Access Services running on SharePoint 2010. This means that SharePoint users can view and edit data in a browser with forms that closely resemble familiar Access desktop forms. They can also export reports to common document formats or print them to local and network printers. Publishing</a:t>
            </a:r>
            <a:r>
              <a:rPr lang="en-US" baseline="0" dirty="0" smtClean="0"/>
              <a:t> Web Databases from Access to SharePoint was the subject of the first Webcast in this series. We’ll reverse the process in today’s Webcast.</a:t>
            </a:r>
            <a:endParaRPr lang="en-US" dirty="0" smtClean="0"/>
          </a:p>
          <a:p>
            <a:pPr eaLnBrk="1" hangingPunct="1"/>
            <a:endParaRPr lang="en-US" dirty="0" smtClean="0"/>
          </a:p>
          <a:p>
            <a:pPr eaLnBrk="1" hangingPunct="1"/>
            <a:r>
              <a:rPr lang="en-US" dirty="0" smtClean="0"/>
              <a:t>Web Databases are a welcome replacement for the earlier Data Access Pages that few Access users will miss. DAPs were difficult to design and almost impossible to deploy securely to the public Internet. As you’ll see later, you can create a SharePoint Web Database hosted by SharePoint</a:t>
            </a:r>
            <a:r>
              <a:rPr lang="en-US" baseline="0" dirty="0" smtClean="0"/>
              <a:t> </a:t>
            </a:r>
            <a:r>
              <a:rPr lang="en-US" baseline="0" dirty="0" smtClean="0"/>
              <a:t>Online.</a:t>
            </a:r>
            <a:endParaRPr lang="en-US" baseline="0" dirty="0" smtClean="0"/>
          </a:p>
          <a:p>
            <a:pPr eaLnBrk="1" hangingPunct="1"/>
            <a:endParaRPr lang="en-US" baseline="0" dirty="0" smtClean="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a:t>
            </a:fld>
            <a:endParaRPr lang="en-US"/>
          </a:p>
        </p:txBody>
      </p:sp>
    </p:spTree>
    <p:extLst>
      <p:ext uri="{BB962C8B-B14F-4D97-AF65-F5344CB8AC3E}">
        <p14:creationId xmlns:p14="http://schemas.microsoft.com/office/powerpoint/2010/main" val="1115271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lets you specify administrative permissions</a:t>
            </a:r>
            <a:r>
              <a:rPr lang="en-US" baseline="0" dirty="0" smtClean="0"/>
              <a:t> for the new user and his or her location by country.</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50</a:t>
            </a:fld>
            <a:endParaRPr lang="en-US"/>
          </a:p>
        </p:txBody>
      </p:sp>
    </p:spTree>
    <p:extLst>
      <p:ext uri="{BB962C8B-B14F-4D97-AF65-F5344CB8AC3E}">
        <p14:creationId xmlns:p14="http://schemas.microsoft.com/office/powerpoint/2010/main" val="11619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requires</a:t>
            </a:r>
            <a:r>
              <a:rPr lang="en-US" baseline="0" dirty="0" smtClean="0"/>
              <a:t> that you assign new users a subscription (that is, license) for Office 365 Small Business Edition Plan P1. Alexandra and I consumed the first of 25 licenses included in the Office 365 beta program.</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51</a:t>
            </a:fld>
            <a:endParaRPr lang="en-US"/>
          </a:p>
        </p:txBody>
      </p:sp>
    </p:spTree>
    <p:extLst>
      <p:ext uri="{BB962C8B-B14F-4D97-AF65-F5344CB8AC3E}">
        <p14:creationId xmlns:p14="http://schemas.microsoft.com/office/powerpoint/2010/main" val="2378322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lets you</a:t>
            </a:r>
            <a:r>
              <a:rPr lang="en-US" baseline="0" dirty="0" smtClean="0"/>
              <a:t> send an email notice with the username and temporary password to anyone you choose, but normally you send the message to yourself to confirm the operation and then forward the message to the new user. You’ll see a sample message shortly.</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52</a:t>
            </a:fld>
            <a:endParaRPr lang="en-US"/>
          </a:p>
        </p:txBody>
      </p:sp>
    </p:spTree>
    <p:extLst>
      <p:ext uri="{BB962C8B-B14F-4D97-AF65-F5344CB8AC3E}">
        <p14:creationId xmlns:p14="http://schemas.microsoft.com/office/powerpoint/2010/main" val="2149430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a:t>
            </a:r>
            <a:r>
              <a:rPr lang="en-US" baseline="0" dirty="0" smtClean="0"/>
              <a:t> screen confirms the user name and temporary password.</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53</a:t>
            </a:fld>
            <a:endParaRPr lang="en-US"/>
          </a:p>
        </p:txBody>
      </p:sp>
    </p:spTree>
    <p:extLst>
      <p:ext uri="{BB962C8B-B14F-4D97-AF65-F5344CB8AC3E}">
        <p14:creationId xmlns:p14="http://schemas.microsoft.com/office/powerpoint/2010/main" val="3635034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 is to review each new user you add.</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54</a:t>
            </a:fld>
            <a:endParaRPr lang="en-US"/>
          </a:p>
        </p:txBody>
      </p:sp>
    </p:spTree>
    <p:extLst>
      <p:ext uri="{BB962C8B-B14F-4D97-AF65-F5344CB8AC3E}">
        <p14:creationId xmlns:p14="http://schemas.microsoft.com/office/powerpoint/2010/main" val="1381673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5CC90A-9B88-4E2F-AE89-76F186D9D05D}" type="slidenum">
              <a:rPr lang="en-US" smtClean="0"/>
              <a:pPr eaLnBrk="1" hangingPunct="1"/>
              <a:t>55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dirty="0" smtClean="0"/>
              <a:t>You can assign users to one or more of SharePoint’s built-in, non-administrative groups.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the Share Site menu choice opens the Share Your SharePoint Site dialog.</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56</a:t>
            </a:fld>
            <a:endParaRPr lang="en-US"/>
          </a:p>
        </p:txBody>
      </p:sp>
    </p:spTree>
    <p:extLst>
      <p:ext uri="{BB962C8B-B14F-4D97-AF65-F5344CB8AC3E}">
        <p14:creationId xmlns:p14="http://schemas.microsoft.com/office/powerpoint/2010/main" val="3061262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Share Your</a:t>
            </a:r>
            <a:r>
              <a:rPr lang="en-US" baseline="0" dirty="0" smtClean="0"/>
              <a:t> SharePoint Site dialog automates the process of adding users to Visitors and Members groups. Type the names of the users you added, separated by semi-colons, and click the check icon to verify the users’ existence. Click Share to send messages to the email alias you specified earlier.</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57</a:t>
            </a:fld>
            <a:endParaRPr lang="en-US"/>
          </a:p>
        </p:txBody>
      </p:sp>
    </p:spTree>
    <p:extLst>
      <p:ext uri="{BB962C8B-B14F-4D97-AF65-F5344CB8AC3E}">
        <p14:creationId xmlns:p14="http://schemas.microsoft.com/office/powerpoint/2010/main" val="1593096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77049B-25CB-47B7-9908-59D5AD715F71}" type="slidenum">
              <a:rPr lang="en-US" smtClean="0"/>
              <a:pPr eaLnBrk="1" hangingPunct="1"/>
              <a:t>58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administrator who added the user and assigned permissions receives this message confirming the account has been created. This is the top half.</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59</a:t>
            </a:fld>
            <a:endParaRPr lang="en-US"/>
          </a:p>
        </p:txBody>
      </p:sp>
    </p:spTree>
    <p:extLst>
      <p:ext uri="{BB962C8B-B14F-4D97-AF65-F5344CB8AC3E}">
        <p14:creationId xmlns:p14="http://schemas.microsoft.com/office/powerpoint/2010/main" val="385274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approaches</a:t>
            </a:r>
            <a:r>
              <a:rPr lang="en-US" baseline="0" dirty="0" smtClean="0"/>
              <a:t> you can choose from to move and link Access tables, create and link new SharePoint lists or link to an existing SharePoint list.</a:t>
            </a:r>
          </a:p>
          <a:p>
            <a:endParaRPr lang="en-US" baseline="0" dirty="0" smtClean="0"/>
          </a:p>
          <a:p>
            <a:r>
              <a:rPr lang="en-US" baseline="0" dirty="0" smtClean="0"/>
              <a:t>You’re better off using an account with administrator permissions for the site, which are required to manage users and groups.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6</a:t>
            </a:fld>
            <a:endParaRPr lang="en-US"/>
          </a:p>
        </p:txBody>
      </p:sp>
    </p:spTree>
    <p:extLst>
      <p:ext uri="{BB962C8B-B14F-4D97-AF65-F5344CB8AC3E}">
        <p14:creationId xmlns:p14="http://schemas.microsoft.com/office/powerpoint/2010/main" val="41369139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half has initial</a:t>
            </a:r>
            <a:r>
              <a:rPr lang="en-US" baseline="0" dirty="0" smtClean="0"/>
              <a:t> log-in procedures for the user.</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60</a:t>
            </a:fld>
            <a:endParaRPr lang="en-US"/>
          </a:p>
        </p:txBody>
      </p:sp>
    </p:spTree>
    <p:extLst>
      <p:ext uri="{BB962C8B-B14F-4D97-AF65-F5344CB8AC3E}">
        <p14:creationId xmlns:p14="http://schemas.microsoft.com/office/powerpoint/2010/main" val="288223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BC43F4-E3EF-4E4C-AC30-D149D909E72B}" type="slidenum">
              <a:rPr lang="en-US" smtClean="0"/>
              <a:pPr eaLnBrk="1" hangingPunct="1"/>
              <a:t>61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workaround for the printing bug in Web Database</a:t>
            </a:r>
            <a:r>
              <a:rPr lang="en-US" baseline="0" dirty="0" smtClean="0"/>
              <a:t>s opened in </a:t>
            </a:r>
            <a:r>
              <a:rPr lang="en-US" dirty="0" smtClean="0"/>
              <a:t>Access 2010 isn’t complex, but it’s curious that the Access team didn’t fix it in Service Pack 1. If you don’t display the report in its</a:t>
            </a:r>
            <a:r>
              <a:rPr lang="en-US" baseline="0" dirty="0" smtClean="0"/>
              <a:t> own tab, the *.PDF file will contain headers without data entries.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Web Database you create from Access 2010’s </a:t>
            </a:r>
            <a:r>
              <a:rPr lang="en-US" baseline="0" dirty="0" err="1" smtClean="0"/>
              <a:t>Northwind</a:t>
            </a:r>
            <a:r>
              <a:rPr lang="en-US" baseline="0" dirty="0" smtClean="0"/>
              <a:t> Web Database template contains an example of a macro to display and print reports.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workaround doesn’t apply to Web Database reports created with SharePoint Online. This probably will be fixed in a later Office 365 Service Pack.</a:t>
            </a:r>
            <a:endParaRPr lang="en-US" dirty="0" smtClean="0"/>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9C1524-4138-4C22-81FE-EB3D0B83D67F}" type="slidenum">
              <a:rPr lang="en-US" smtClean="0"/>
              <a:pPr eaLnBrk="1" hangingPunct="1"/>
              <a:t>62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Here’s the PDF printout of the Customer List report.</a:t>
            </a:r>
          </a:p>
          <a:p>
            <a:pPr eaLnBrk="1" hangingPunct="1"/>
            <a:r>
              <a:rPr lang="en-US" dirty="0" smtClean="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C7C4E0-9C45-4A7A-81E0-5B6226FB6950}" type="slidenum">
              <a:rPr lang="en-US" smtClean="0"/>
              <a:pPr eaLnBrk="1" hangingPunct="1"/>
              <a:t>63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dirty="0" smtClean="0"/>
              <a:t>If you</a:t>
            </a:r>
            <a:r>
              <a:rPr lang="en-US" baseline="0" dirty="0" smtClean="0"/>
              <a:t>’re only interested in using SharePoint for linked tables or Web databases and don’t plan to use the other online features of Office 365, you might find Access Hosting’s multi-tenanted service an attractive alternative. When you consider that each Office 365 user will cost $6.00 per month for a Small Business subscription, the surcharge for Standard or Enterprise Accounts isn’t significant. Additional user accounts cost the same as Office 365 Small Business subscriptions. Access Hosting backs up all data daily and provides FTP access to backed-up files. Access Hosting also offers an automated conversion service for migrating conventional Access 2007 and 2010 databases to hosted Web Databases.</a:t>
            </a:r>
          </a:p>
          <a:p>
            <a:pPr eaLnBrk="1" hangingPunct="1"/>
            <a:endParaRPr lang="en-US" baseline="0" dirty="0" smtClean="0"/>
          </a:p>
          <a:p>
            <a:pPr eaLnBrk="1" hangingPunct="1"/>
            <a:r>
              <a:rPr lang="en-US" baseline="0" dirty="0" smtClean="0"/>
              <a:t>My first Webcast in this series, Upsizing Access 2010 Projects to Web Databases with SharePoint 2010 Server, provides detailed instructions for creating Web Databases that run on Access Hosting’s servers.</a:t>
            </a: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89738D-A205-4BF4-B039-1BCA08FB82E6}" type="slidenum">
              <a:rPr lang="en-US" smtClean="0"/>
              <a:pPr eaLnBrk="1" hangingPunct="1"/>
              <a:t>64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My book’s Chapter 23 has detailed instructions for creating</a:t>
            </a:r>
            <a:r>
              <a:rPr lang="en-US" baseline="0" dirty="0" smtClean="0"/>
              <a:t> and deploying Web databases to hosted and on-premises services. The chapter also explains how to install SharePoint Server 2010 Enterprise Edition to Windows 2008 R2 Server.</a:t>
            </a:r>
          </a:p>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8188AB-C0B7-48EF-9117-7697D5281EF9}" type="slidenum">
              <a:rPr lang="en-US" smtClean="0"/>
              <a:pPr eaLnBrk="1" hangingPunct="1"/>
              <a:t>65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E66F42-4F51-4C4F-A7DB-A5BC5F4FF26B}" type="slidenum">
              <a:rPr lang="en-US" smtClean="0"/>
              <a:pPr eaLnBrk="1" hangingPunct="1"/>
              <a:t>66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132822-3E3F-41F7-ACA7-C73A29ABAE60}" type="slidenum">
              <a:rPr lang="en-US" smtClean="0"/>
              <a:pPr eaLnBrk="1" hangingPunct="1"/>
              <a:t>67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F69833-2030-4D60-835E-9029FCA8432C}" type="slidenum">
              <a:rPr lang="en-US" smtClean="0"/>
              <a:pPr eaLnBrk="1" hangingPunct="1"/>
              <a:t>68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98BE4F-8C4E-4357-BC12-F20150013C92}" type="slidenum">
              <a:rPr lang="en-US" smtClean="0"/>
              <a:pPr eaLnBrk="1" hangingPunct="1"/>
              <a:t>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Access 2003 introduced the Lookup field data type to emulate one-to-many table relationships in SharePoint lists. </a:t>
            </a:r>
          </a:p>
          <a:p>
            <a:pPr eaLnBrk="1" hangingPunct="1"/>
            <a:endParaRPr lang="en-US" dirty="0" smtClean="0"/>
          </a:p>
          <a:p>
            <a:pPr eaLnBrk="1" hangingPunct="1"/>
            <a:r>
              <a:rPr lang="en-US" dirty="0" smtClean="0"/>
              <a:t>Access 2007 added the Multivalued Lookup Field feature, abbreviated MVLF, to support many-to-many relationships, such as multiple Suppliers for a particular Product.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D743DC-7774-4D09-AB5E-2C7C185E4008}" type="slidenum">
              <a:rPr lang="en-US" smtClean="0"/>
              <a:pPr eaLnBrk="1" hangingPunct="1"/>
              <a:t>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SharePoint lists also have many limitations that don’t apply to Access tables.</a:t>
            </a:r>
          </a:p>
          <a:p>
            <a:pPr eaLnBrk="1" hangingPunct="1"/>
            <a:endParaRPr lang="en-US" dirty="0" smtClean="0"/>
          </a:p>
          <a:p>
            <a:pPr eaLnBrk="1" hangingPunct="1"/>
            <a:r>
              <a:rPr lang="en-US" dirty="0" smtClean="0"/>
              <a:t>In some cases, you’ll need to redesign your database schema to suit SharePoint lists’ restrictions. On the</a:t>
            </a:r>
            <a:r>
              <a:rPr lang="en-US" baseline="0" dirty="0" smtClean="0"/>
              <a:t> whole, it’s much easier if you start your table designs with a future move to SharePoint in mind.</a:t>
            </a:r>
            <a:endParaRPr lang="en-US" dirty="0" smtClean="0"/>
          </a:p>
          <a:p>
            <a:pPr eaLnBrk="1" hangingPunct="1"/>
            <a:endParaRPr lang="en-US" dirty="0" smtClean="0"/>
          </a:p>
          <a:p>
            <a:pPr eaLnBrk="1" hangingPunct="1"/>
            <a:r>
              <a:rPr lang="en-US" dirty="0" smtClean="0"/>
              <a:t>For example, you must add an </a:t>
            </a:r>
            <a:r>
              <a:rPr lang="en-US" dirty="0" err="1" smtClean="0"/>
              <a:t>autoincrementing</a:t>
            </a:r>
            <a:r>
              <a:rPr lang="en-US" dirty="0" smtClean="0"/>
              <a:t> surrogate primary key to tables that use natural primary keys, such as the original </a:t>
            </a:r>
            <a:r>
              <a:rPr lang="en-US" dirty="0" err="1" smtClean="0"/>
              <a:t>Northwind</a:t>
            </a:r>
            <a:r>
              <a:rPr lang="en-US" dirty="0" smtClean="0"/>
              <a:t> Customer table’s five-character </a:t>
            </a:r>
            <a:r>
              <a:rPr lang="en-US" dirty="0" err="1" smtClean="0"/>
              <a:t>CustomerID</a:t>
            </a:r>
            <a:r>
              <a:rPr lang="en-US" dirty="0" smtClean="0"/>
              <a:t> field (e.g., ALFKI).</a:t>
            </a:r>
          </a:p>
          <a:p>
            <a:pPr eaLnBrk="1" hangingPunct="1"/>
            <a:endParaRPr lang="en-US" dirty="0" smtClean="0"/>
          </a:p>
          <a:p>
            <a:pPr eaLnBrk="1" hangingPunct="1"/>
            <a:r>
              <a:rPr lang="en-US" dirty="0" smtClean="0"/>
              <a:t>You’ll also need to replace joins, which SharePoint lists don’t support, to reference</a:t>
            </a:r>
            <a:r>
              <a:rPr lang="en-US" baseline="0" dirty="0" smtClean="0"/>
              <a:t> tables </a:t>
            </a:r>
            <a:r>
              <a:rPr lang="en-US" dirty="0" smtClean="0"/>
              <a:t>with Lookup columns. That isn’t always a simple task.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SharePoint stores list data in a local instance of SQL Server,</a:t>
            </a:r>
            <a:r>
              <a:rPr lang="en-US" baseline="0" dirty="0" smtClean="0"/>
              <a:t> usually the Express edition. However, SharePoint lists have a much more limited data type repertoire than SQL Server.</a:t>
            </a:r>
          </a:p>
          <a:p>
            <a:endParaRPr lang="en-US" baseline="0" dirty="0" smtClean="0"/>
          </a:p>
          <a:p>
            <a:r>
              <a:rPr lang="en-US" baseline="0" dirty="0" smtClean="0"/>
              <a:t>The Business Connectivity Service (BCS) handles strongly typed data delivered from XML Web services. Office 365 Small Business Edition’s SharePoint Online doesn’t support BCS.</a:t>
            </a:r>
            <a:endParaRPr lang="en-US" dirty="0"/>
          </a:p>
        </p:txBody>
      </p:sp>
      <p:sp>
        <p:nvSpPr>
          <p:cNvPr id="4" name="Slide Number Placeholder 3"/>
          <p:cNvSpPr>
            <a:spLocks noGrp="1"/>
          </p:cNvSpPr>
          <p:nvPr>
            <p:ph type="sldNum" sz="quarter" idx="10"/>
          </p:nvPr>
        </p:nvSpPr>
        <p:spPr/>
        <p:txBody>
          <a:bodyPr/>
          <a:lstStyle/>
          <a:p>
            <a:pPr>
              <a:defRPr/>
            </a:pPr>
            <a:fld id="{95DE20EB-A312-4BF9-9A0C-9ED48EE70366}" type="slidenum">
              <a:rPr lang="en-US" smtClean="0"/>
              <a:pPr>
                <a:defRPr/>
              </a:pPr>
              <a:t>9</a:t>
            </a:fld>
            <a:endParaRPr lang="en-US"/>
          </a:p>
        </p:txBody>
      </p:sp>
    </p:spTree>
    <p:extLst>
      <p:ext uri="{BB962C8B-B14F-4D97-AF65-F5344CB8AC3E}">
        <p14:creationId xmlns:p14="http://schemas.microsoft.com/office/powerpoint/2010/main" val="51631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earson_WebBar_Bottom_Blue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Qu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43600"/>
            <a:ext cx="1028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219200" y="6080125"/>
            <a:ext cx="2819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000" smtClean="0">
                <a:latin typeface="Verdana" pitchFamily="34" charset="0"/>
              </a:rPr>
              <a:t>quepublishing.com</a:t>
            </a:r>
          </a:p>
        </p:txBody>
      </p:sp>
      <p:sp>
        <p:nvSpPr>
          <p:cNvPr id="7170"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88437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566BB29A-479D-457E-9019-3B67B69F5432}" type="slidenum">
              <a:rPr lang="en-GB"/>
              <a:pPr>
                <a:defRPr/>
              </a:pPr>
              <a:t>‹#›</a:t>
            </a:fld>
            <a:r>
              <a:rPr lang="en-GB"/>
              <a:t> </a:t>
            </a:r>
          </a:p>
        </p:txBody>
      </p:sp>
    </p:spTree>
    <p:extLst>
      <p:ext uri="{BB962C8B-B14F-4D97-AF65-F5344CB8AC3E}">
        <p14:creationId xmlns:p14="http://schemas.microsoft.com/office/powerpoint/2010/main" val="284489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5D6504B-4ACE-435D-AEDB-9A4199E56B8B}" type="slidenum">
              <a:rPr lang="en-GB"/>
              <a:pPr>
                <a:defRPr/>
              </a:pPr>
              <a:t>‹#›</a:t>
            </a:fld>
            <a:r>
              <a:rPr lang="en-GB"/>
              <a:t> </a:t>
            </a:r>
          </a:p>
        </p:txBody>
      </p:sp>
    </p:spTree>
    <p:extLst>
      <p:ext uri="{BB962C8B-B14F-4D97-AF65-F5344CB8AC3E}">
        <p14:creationId xmlns:p14="http://schemas.microsoft.com/office/powerpoint/2010/main" val="97944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63F5698E-13CC-4083-AEA2-C6A48B9E9ED5}" type="slidenum">
              <a:rPr lang="en-GB"/>
              <a:pPr>
                <a:defRPr/>
              </a:pPr>
              <a:t>‹#›</a:t>
            </a:fld>
            <a:r>
              <a:rPr lang="en-GB"/>
              <a:t> </a:t>
            </a:r>
          </a:p>
        </p:txBody>
      </p:sp>
    </p:spTree>
    <p:extLst>
      <p:ext uri="{BB962C8B-B14F-4D97-AF65-F5344CB8AC3E}">
        <p14:creationId xmlns:p14="http://schemas.microsoft.com/office/powerpoint/2010/main" val="17068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54E8188-22A0-4D6D-BF0C-2DA0FC22A91C}" type="slidenum">
              <a:rPr lang="en-GB"/>
              <a:pPr>
                <a:defRPr/>
              </a:pPr>
              <a:t>‹#›</a:t>
            </a:fld>
            <a:r>
              <a:rPr lang="en-GB"/>
              <a:t> </a:t>
            </a:r>
          </a:p>
        </p:txBody>
      </p:sp>
    </p:spTree>
    <p:extLst>
      <p:ext uri="{BB962C8B-B14F-4D97-AF65-F5344CB8AC3E}">
        <p14:creationId xmlns:p14="http://schemas.microsoft.com/office/powerpoint/2010/main" val="146491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C256B7CF-6C8E-4BFD-88D5-A6D31EBB0494}" type="slidenum">
              <a:rPr lang="en-GB"/>
              <a:pPr>
                <a:defRPr/>
              </a:pPr>
              <a:t>‹#›</a:t>
            </a:fld>
            <a:r>
              <a:rPr lang="en-GB"/>
              <a:t> </a:t>
            </a:r>
          </a:p>
        </p:txBody>
      </p:sp>
    </p:spTree>
    <p:extLst>
      <p:ext uri="{BB962C8B-B14F-4D97-AF65-F5344CB8AC3E}">
        <p14:creationId xmlns:p14="http://schemas.microsoft.com/office/powerpoint/2010/main" val="401570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AE0BFEA3-CEED-4B8C-9541-B06BFF9675BC}" type="slidenum">
              <a:rPr lang="en-GB"/>
              <a:pPr>
                <a:defRPr/>
              </a:pPr>
              <a:t>‹#›</a:t>
            </a:fld>
            <a:r>
              <a:rPr lang="en-GB"/>
              <a:t> </a:t>
            </a:r>
          </a:p>
        </p:txBody>
      </p:sp>
    </p:spTree>
    <p:extLst>
      <p:ext uri="{BB962C8B-B14F-4D97-AF65-F5344CB8AC3E}">
        <p14:creationId xmlns:p14="http://schemas.microsoft.com/office/powerpoint/2010/main" val="399032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CC578AA4-F80D-43FB-9617-C7453C0A93E7}" type="slidenum">
              <a:rPr lang="en-GB"/>
              <a:pPr>
                <a:defRPr/>
              </a:pPr>
              <a:t>‹#›</a:t>
            </a:fld>
            <a:r>
              <a:rPr lang="en-GB"/>
              <a:t> </a:t>
            </a:r>
          </a:p>
        </p:txBody>
      </p:sp>
    </p:spTree>
    <p:extLst>
      <p:ext uri="{BB962C8B-B14F-4D97-AF65-F5344CB8AC3E}">
        <p14:creationId xmlns:p14="http://schemas.microsoft.com/office/powerpoint/2010/main" val="246671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90DB6930-A2A4-4452-9875-2C77524A73A3}" type="slidenum">
              <a:rPr lang="en-GB"/>
              <a:pPr>
                <a:defRPr/>
              </a:pPr>
              <a:t>‹#›</a:t>
            </a:fld>
            <a:r>
              <a:rPr lang="en-GB"/>
              <a:t> </a:t>
            </a:r>
          </a:p>
        </p:txBody>
      </p:sp>
    </p:spTree>
    <p:extLst>
      <p:ext uri="{BB962C8B-B14F-4D97-AF65-F5344CB8AC3E}">
        <p14:creationId xmlns:p14="http://schemas.microsoft.com/office/powerpoint/2010/main" val="164657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CB77B6D4-5BF8-4E35-BA8E-EC96D83C2556}" type="slidenum">
              <a:rPr lang="en-GB"/>
              <a:pPr>
                <a:defRPr/>
              </a:pPr>
              <a:t>‹#›</a:t>
            </a:fld>
            <a:r>
              <a:rPr lang="en-GB"/>
              <a:t> </a:t>
            </a:r>
          </a:p>
        </p:txBody>
      </p:sp>
    </p:spTree>
    <p:extLst>
      <p:ext uri="{BB962C8B-B14F-4D97-AF65-F5344CB8AC3E}">
        <p14:creationId xmlns:p14="http://schemas.microsoft.com/office/powerpoint/2010/main" val="110934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EED6C54B-D49F-43F1-9525-1332CA8B185A}" type="slidenum">
              <a:rPr lang="en-GB"/>
              <a:pPr>
                <a:defRPr/>
              </a:pPr>
              <a:t>‹#›</a:t>
            </a:fld>
            <a:r>
              <a:rPr lang="en-GB"/>
              <a:t> </a:t>
            </a:r>
          </a:p>
        </p:txBody>
      </p:sp>
    </p:spTree>
    <p:extLst>
      <p:ext uri="{BB962C8B-B14F-4D97-AF65-F5344CB8AC3E}">
        <p14:creationId xmlns:p14="http://schemas.microsoft.com/office/powerpoint/2010/main" val="57045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98DBE3C-606F-4EA7-81CA-3BC3D343F293}" type="slidenum">
              <a:rPr lang="en-GB"/>
              <a:pPr>
                <a:defRPr/>
              </a:pPr>
              <a:t>‹#›</a:t>
            </a:fld>
            <a:r>
              <a:rPr lang="en-GB"/>
              <a:t> </a:t>
            </a:r>
          </a:p>
        </p:txBody>
      </p:sp>
    </p:spTree>
    <p:extLst>
      <p:ext uri="{BB962C8B-B14F-4D97-AF65-F5344CB8AC3E}">
        <p14:creationId xmlns:p14="http://schemas.microsoft.com/office/powerpoint/2010/main" val="20237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8" descr="Pearson_WebBar_Bottom_Blue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Qu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5943600"/>
            <a:ext cx="1028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0"/>
          <p:cNvSpPr txBox="1">
            <a:spLocks noChangeArrowheads="1"/>
          </p:cNvSpPr>
          <p:nvPr/>
        </p:nvSpPr>
        <p:spPr bwMode="auto">
          <a:xfrm>
            <a:off x="1143000" y="6019800"/>
            <a:ext cx="2819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000" smtClean="0">
                <a:latin typeface="Verdana" pitchFamily="34" charset="0"/>
              </a:rPr>
              <a:t>quepublishing.com</a:t>
            </a:r>
          </a:p>
        </p:txBody>
      </p:sp>
      <p:sp>
        <p:nvSpPr>
          <p:cNvPr id="1035" name="Rectangle 11"/>
          <p:cNvSpPr>
            <a:spLocks noGrp="1" noChangeArrowheads="1"/>
          </p:cNvSpPr>
          <p:nvPr>
            <p:ph type="sldNum" sz="quarter" idx="4"/>
          </p:nvPr>
        </p:nvSpPr>
        <p:spPr bwMode="gray">
          <a:xfrm>
            <a:off x="8610600" y="6172200"/>
            <a:ext cx="3603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atin typeface="+mn-lt"/>
              </a:defRPr>
            </a:lvl1pPr>
          </a:lstStyle>
          <a:p>
            <a:pPr>
              <a:defRPr/>
            </a:pPr>
            <a:fld id="{BB47B498-A96C-477E-9CE2-5456E0ACE367}" type="slidenum">
              <a:rPr lang="en-GB"/>
              <a:pPr>
                <a:defRPr/>
              </a:pPr>
              <a:t>‹#›</a:t>
            </a:fld>
            <a:r>
              <a:rPr lang="en-GB"/>
              <a:t> </a:t>
            </a:r>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cs typeface="Arial" charset="0"/>
        </a:defRPr>
      </a:lvl2pPr>
      <a:lvl3pPr algn="ctr" rtl="0" eaLnBrk="0" fontAlgn="base" hangingPunct="0">
        <a:spcBef>
          <a:spcPct val="0"/>
        </a:spcBef>
        <a:spcAft>
          <a:spcPct val="0"/>
        </a:spcAft>
        <a:defRPr sz="3600">
          <a:solidFill>
            <a:schemeClr val="tx2"/>
          </a:solidFill>
          <a:latin typeface="Verdana" pitchFamily="34" charset="0"/>
          <a:cs typeface="Arial" charset="0"/>
        </a:defRPr>
      </a:lvl3pPr>
      <a:lvl4pPr algn="ctr" rtl="0" eaLnBrk="0" fontAlgn="base" hangingPunct="0">
        <a:spcBef>
          <a:spcPct val="0"/>
        </a:spcBef>
        <a:spcAft>
          <a:spcPct val="0"/>
        </a:spcAft>
        <a:defRPr sz="3600">
          <a:solidFill>
            <a:schemeClr val="tx2"/>
          </a:solidFill>
          <a:latin typeface="Verdana" pitchFamily="34" charset="0"/>
          <a:cs typeface="Arial" charset="0"/>
        </a:defRPr>
      </a:lvl4pPr>
      <a:lvl5pPr algn="ctr" rtl="0" eaLnBrk="0" fontAlgn="base" hangingPunct="0">
        <a:spcBef>
          <a:spcPct val="0"/>
        </a:spcBef>
        <a:spcAft>
          <a:spcPct val="0"/>
        </a:spcAft>
        <a:defRPr sz="3600">
          <a:solidFill>
            <a:schemeClr val="tx2"/>
          </a:solidFill>
          <a:latin typeface="Verdana" pitchFamily="34" charset="0"/>
          <a:cs typeface="Arial" charset="0"/>
        </a:defRPr>
      </a:lvl5pPr>
      <a:lvl6pPr marL="457200" algn="ctr" rtl="0" fontAlgn="base">
        <a:spcBef>
          <a:spcPct val="0"/>
        </a:spcBef>
        <a:spcAft>
          <a:spcPct val="0"/>
        </a:spcAft>
        <a:defRPr sz="3600">
          <a:solidFill>
            <a:schemeClr val="tx2"/>
          </a:solidFill>
          <a:latin typeface="Verdana" pitchFamily="34" charset="0"/>
          <a:cs typeface="Arial" charset="0"/>
        </a:defRPr>
      </a:lvl6pPr>
      <a:lvl7pPr marL="914400" algn="ctr" rtl="0" fontAlgn="base">
        <a:spcBef>
          <a:spcPct val="0"/>
        </a:spcBef>
        <a:spcAft>
          <a:spcPct val="0"/>
        </a:spcAft>
        <a:defRPr sz="3600">
          <a:solidFill>
            <a:schemeClr val="tx2"/>
          </a:solidFill>
          <a:latin typeface="Verdana" pitchFamily="34" charset="0"/>
          <a:cs typeface="Arial" charset="0"/>
        </a:defRPr>
      </a:lvl7pPr>
      <a:lvl8pPr marL="1371600" algn="ctr" rtl="0" fontAlgn="base">
        <a:spcBef>
          <a:spcPct val="0"/>
        </a:spcBef>
        <a:spcAft>
          <a:spcPct val="0"/>
        </a:spcAft>
        <a:defRPr sz="3600">
          <a:solidFill>
            <a:schemeClr val="tx2"/>
          </a:solidFill>
          <a:latin typeface="Verdana" pitchFamily="34" charset="0"/>
          <a:cs typeface="Arial" charset="0"/>
        </a:defRPr>
      </a:lvl8pPr>
      <a:lvl9pPr marL="1828800" algn="ctr" rtl="0" fontAlgn="base">
        <a:spcBef>
          <a:spcPct val="0"/>
        </a:spcBef>
        <a:spcAft>
          <a:spcPct val="0"/>
        </a:spcAft>
        <a:defRPr sz="3600">
          <a:solidFill>
            <a:schemeClr val="tx2"/>
          </a:solidFill>
          <a:latin typeface="Verdana" pitchFamily="34"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roger_jennings@compuserve.com" TargetMode="External"/><Relationship Id="rId5" Type="http://schemas.openxmlformats.org/officeDocument/2006/relationships/hyperlink" Target="http://bit.ly/lxCNFJ" TargetMode="External"/><Relationship Id="rId4" Type="http://schemas.openxmlformats.org/officeDocument/2006/relationships/hyperlink" Target="http://www.microsoft.com/office36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oger_jennings@compuserv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bit.ly/kB6p7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accesshosting.c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accessindepth.blogspot.co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promo.quepublishing.com/pages/start/qlp012011-jennings-upsizing-access-2010/index.html?Campaign_Id=567&amp;Activity_Id=897"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promo.quepublishing.com/pages/start/qlp012011-jennings-linking-access-tables/index.html?Campaign_Id=568&amp;Activity_Id=895"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1"/>
          <p:cNvSpPr txBox="1">
            <a:spLocks noChangeArrowheads="1"/>
          </p:cNvSpPr>
          <p:nvPr/>
        </p:nvSpPr>
        <p:spPr bwMode="auto">
          <a:xfrm>
            <a:off x="685800" y="20574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3075" name="Rectangle 2"/>
          <p:cNvSpPr>
            <a:spLocks noGrp="1" noChangeArrowheads="1"/>
          </p:cNvSpPr>
          <p:nvPr>
            <p:ph type="ctrTitle"/>
          </p:nvPr>
        </p:nvSpPr>
        <p:spPr>
          <a:xfrm>
            <a:off x="304800" y="152400"/>
            <a:ext cx="8534400" cy="1828800"/>
          </a:xfrm>
        </p:spPr>
        <p:txBody>
          <a:bodyPr/>
          <a:lstStyle/>
          <a:p>
            <a:r>
              <a:rPr lang="en-US" smtClean="0"/>
              <a:t>Moving Access Tables to SharePoint 2010 or SharePoint Online Lists </a:t>
            </a:r>
          </a:p>
        </p:txBody>
      </p:sp>
      <p:sp>
        <p:nvSpPr>
          <p:cNvPr id="3076" name="Rectangle 3"/>
          <p:cNvSpPr>
            <a:spLocks noGrp="1" noChangeArrowheads="1"/>
          </p:cNvSpPr>
          <p:nvPr>
            <p:ph type="subTitle" idx="1"/>
          </p:nvPr>
        </p:nvSpPr>
        <p:spPr>
          <a:xfrm>
            <a:off x="3505200" y="2081213"/>
            <a:ext cx="4800600" cy="1600200"/>
          </a:xfrm>
        </p:spPr>
        <p:txBody>
          <a:bodyPr/>
          <a:lstStyle/>
          <a:p>
            <a:pPr algn="l" eaLnBrk="1" hangingPunct="1"/>
            <a:r>
              <a:rPr lang="en-US" sz="2000" smtClean="0"/>
              <a:t>Presented by</a:t>
            </a:r>
            <a:r>
              <a:rPr lang="en-US" smtClean="0"/>
              <a:t> </a:t>
            </a:r>
          </a:p>
          <a:p>
            <a:pPr algn="l" eaLnBrk="1" hangingPunct="1"/>
            <a:r>
              <a:rPr lang="en-US" smtClean="0">
                <a:solidFill>
                  <a:srgbClr val="364395"/>
                </a:solidFill>
              </a:rPr>
              <a:t>Roger Jennings</a:t>
            </a:r>
          </a:p>
          <a:p>
            <a:pPr algn="l" eaLnBrk="1" hangingPunct="1"/>
            <a:r>
              <a:rPr lang="en-US" smtClean="0"/>
              <a:t>quepublishing.com/jennings</a:t>
            </a:r>
          </a:p>
        </p:txBody>
      </p:sp>
      <p:pic>
        <p:nvPicPr>
          <p:cNvPr id="3077" name="Picture 12" descr="Roger_Jennings photo35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2438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762000" y="4038600"/>
            <a:ext cx="7543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a:t>Based </a:t>
            </a:r>
            <a:r>
              <a:rPr lang="en-US" dirty="0" smtClean="0"/>
              <a:t>on:</a:t>
            </a:r>
          </a:p>
          <a:p>
            <a:pPr marL="285750" indent="-285750" eaLnBrk="1" hangingPunct="1">
              <a:buFont typeface="Arial" pitchFamily="34" charset="0"/>
              <a:buChar char="•"/>
              <a:defRPr/>
            </a:pPr>
            <a:r>
              <a:rPr lang="en-US" dirty="0" smtClean="0"/>
              <a:t>Chapter 22, “Collaborating with Windows </a:t>
            </a:r>
            <a:r>
              <a:rPr lang="en-US" dirty="0" err="1" smtClean="0"/>
              <a:t>Sharepoint</a:t>
            </a:r>
            <a:r>
              <a:rPr lang="en-US" dirty="0" smtClean="0"/>
              <a:t>  Foundation 2010”</a:t>
            </a:r>
          </a:p>
          <a:p>
            <a:pPr marL="285750" indent="-285750" eaLnBrk="1" hangingPunct="1">
              <a:buFont typeface="Arial" pitchFamily="34" charset="0"/>
              <a:buChar char="•"/>
              <a:defRPr/>
            </a:pPr>
            <a:r>
              <a:rPr lang="en-US" dirty="0" smtClean="0"/>
              <a:t>Chapter 23, “Sharing Web Databases with SharePoint Server 2010”</a:t>
            </a:r>
          </a:p>
          <a:p>
            <a:pPr eaLnBrk="1" hangingPunct="1">
              <a:defRPr/>
            </a:pPr>
            <a:r>
              <a:rPr lang="en-US" dirty="0" smtClean="0"/>
              <a:t>of </a:t>
            </a:r>
            <a:r>
              <a:rPr lang="en-US" i="1" dirty="0"/>
              <a:t>Microsoft Access 2010 In Depth  -  </a:t>
            </a:r>
            <a:r>
              <a:rPr lang="en-US" dirty="0"/>
              <a:t>ISBN-10 </a:t>
            </a:r>
            <a:r>
              <a:rPr lang="en-US" dirty="0" smtClean="0"/>
              <a:t>0-7897-4307-8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639763"/>
          </a:xfrm>
        </p:spPr>
        <p:txBody>
          <a:bodyPr/>
          <a:lstStyle/>
          <a:p>
            <a:r>
              <a:rPr lang="en-US" smtClean="0"/>
              <a:t>Create a Site for the Access Tables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90600"/>
            <a:ext cx="52498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3"/>
          <p:cNvSpPr txBox="1">
            <a:spLocks noChangeArrowheads="1"/>
          </p:cNvSpPr>
          <p:nvPr/>
        </p:nvSpPr>
        <p:spPr bwMode="auto">
          <a:xfrm>
            <a:off x="381000" y="1765300"/>
            <a:ext cx="3070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If you have Administrator</a:t>
            </a:r>
          </a:p>
          <a:p>
            <a:pPr eaLnBrk="1" hangingPunct="1"/>
            <a:r>
              <a:rPr lang="en-US"/>
              <a:t>Permissions for a Share-</a:t>
            </a:r>
          </a:p>
          <a:p>
            <a:pPr eaLnBrk="1" hangingPunct="1"/>
            <a:r>
              <a:rPr lang="en-US"/>
              <a:t>Point Foundation or Server</a:t>
            </a:r>
          </a:p>
          <a:p>
            <a:pPr eaLnBrk="1" hangingPunct="1"/>
            <a:r>
              <a:rPr lang="en-US"/>
              <a:t>2010 instance, log into the</a:t>
            </a:r>
          </a:p>
          <a:p>
            <a:pPr eaLnBrk="1" hangingPunct="1"/>
            <a:r>
              <a:rPr lang="en-US"/>
              <a:t>site, open the Site Actions</a:t>
            </a:r>
          </a:p>
          <a:p>
            <a:pPr eaLnBrk="1" hangingPunct="1"/>
            <a:r>
              <a:rPr lang="en-US"/>
              <a:t>Menu and choose New Site.</a:t>
            </a:r>
          </a:p>
          <a:p>
            <a:pPr eaLnBrk="1" hangingPunct="1"/>
            <a:endParaRPr lang="en-US"/>
          </a:p>
          <a:p>
            <a:pPr eaLnBrk="1" hangingPunct="1"/>
            <a:r>
              <a:rPr lang="en-US"/>
              <a:t>Otherwise, ask your organ-</a:t>
            </a:r>
          </a:p>
          <a:p>
            <a:pPr eaLnBrk="1" hangingPunct="1"/>
            <a:r>
              <a:rPr lang="en-US"/>
              <a:t>Ization’s SharePoint admini-</a:t>
            </a:r>
          </a:p>
          <a:p>
            <a:pPr eaLnBrk="1" hangingPunct="1"/>
            <a:r>
              <a:rPr lang="en-US"/>
              <a:t>Strator to create a new site</a:t>
            </a:r>
          </a:p>
          <a:p>
            <a:pPr eaLnBrk="1" hangingPunct="1"/>
            <a:r>
              <a:rPr lang="en-US"/>
              <a:t>with a name related to the</a:t>
            </a:r>
          </a:p>
          <a:p>
            <a:pPr eaLnBrk="1" hangingPunct="1"/>
            <a:r>
              <a:rPr lang="en-US"/>
              <a:t>database name.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
            <a:ext cx="8229600" cy="715963"/>
          </a:xfrm>
        </p:spPr>
        <p:txBody>
          <a:bodyPr/>
          <a:lstStyle/>
          <a:p>
            <a:r>
              <a:rPr lang="en-US" smtClean="0"/>
              <a:t>Specify the Site Name and URL</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0263"/>
            <a:ext cx="89916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756400" y="2578100"/>
            <a:ext cx="406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756400" y="3048000"/>
            <a:ext cx="406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2895600" y="1676400"/>
            <a:ext cx="1143000" cy="1130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748463" y="3352800"/>
            <a:ext cx="447675"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487363"/>
          </a:xfrm>
        </p:spPr>
        <p:txBody>
          <a:bodyPr/>
          <a:lstStyle/>
          <a:p>
            <a:r>
              <a:rPr lang="en-US" smtClean="0"/>
              <a:t>Start the SharePoint Wizard</a:t>
            </a:r>
          </a:p>
        </p:txBody>
      </p:sp>
      <p:sp>
        <p:nvSpPr>
          <p:cNvPr id="14339" name="TextBox 3"/>
          <p:cNvSpPr txBox="1">
            <a:spLocks noChangeArrowheads="1"/>
          </p:cNvSpPr>
          <p:nvPr/>
        </p:nvSpPr>
        <p:spPr bwMode="auto">
          <a:xfrm>
            <a:off x="3103563" y="5943600"/>
            <a:ext cx="5888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Click the Database Tools tab and the Sharepoint button.</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102600" cy="4976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74638"/>
            <a:ext cx="8763000" cy="639762"/>
          </a:xfrm>
        </p:spPr>
        <p:txBody>
          <a:bodyPr/>
          <a:lstStyle/>
          <a:p>
            <a:r>
              <a:rPr lang="en-US" smtClean="0"/>
              <a:t>Specify a SharePoint Sub-Site URL</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1066800"/>
            <a:ext cx="59531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563562"/>
          </a:xfrm>
        </p:spPr>
        <p:txBody>
          <a:bodyPr/>
          <a:lstStyle/>
          <a:p>
            <a:r>
              <a:rPr lang="en-US" smtClean="0"/>
              <a:t>Observe Upsizing Progress</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990600"/>
            <a:ext cx="59531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563562"/>
          </a:xfrm>
        </p:spPr>
        <p:txBody>
          <a:bodyPr/>
          <a:lstStyle/>
          <a:p>
            <a:r>
              <a:rPr lang="en-US" smtClean="0"/>
              <a:t>Review Upsizing Details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066800"/>
            <a:ext cx="59531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 y="25400"/>
            <a:ext cx="9144000" cy="639763"/>
          </a:xfrm>
        </p:spPr>
        <p:txBody>
          <a:bodyPr/>
          <a:lstStyle/>
          <a:p>
            <a:r>
              <a:rPr lang="en-US" smtClean="0"/>
              <a:t>Check Move to SharePoint Site Issues</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685800"/>
            <a:ext cx="6867525" cy="4019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Box 3"/>
          <p:cNvSpPr txBox="1">
            <a:spLocks noChangeArrowheads="1"/>
          </p:cNvSpPr>
          <p:nvPr/>
        </p:nvSpPr>
        <p:spPr bwMode="auto">
          <a:xfrm>
            <a:off x="1138238" y="4800600"/>
            <a:ext cx="6827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CustomerID: Field values will not be auto-generated. SharePoint </a:t>
            </a:r>
          </a:p>
          <a:p>
            <a:pPr eaLnBrk="1" hangingPunct="1"/>
            <a:r>
              <a:rPr lang="en-US"/>
              <a:t>only supports AutoNumber for their ID field.</a:t>
            </a:r>
          </a:p>
        </p:txBody>
      </p:sp>
      <p:sp>
        <p:nvSpPr>
          <p:cNvPr id="18437" name="TextBox 4"/>
          <p:cNvSpPr txBox="1">
            <a:spLocks noChangeArrowheads="1"/>
          </p:cNvSpPr>
          <p:nvPr/>
        </p:nvSpPr>
        <p:spPr bwMode="auto">
          <a:xfrm>
            <a:off x="1138238" y="5454650"/>
            <a:ext cx="730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OrderID: SharePoint does not support unique indexes on any column </a:t>
            </a:r>
          </a:p>
          <a:p>
            <a:pPr eaLnBrk="1" hangingPunct="1"/>
            <a:r>
              <a:rPr lang="en-US"/>
              <a:t>other than ID. Unique Index will not be enforced.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mtClean="0"/>
              <a:t>Open a Form to Test the Lists</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89000"/>
            <a:ext cx="6629400" cy="4972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52400"/>
            <a:ext cx="8839200" cy="1143000"/>
          </a:xfrm>
        </p:spPr>
        <p:txBody>
          <a:bodyPr/>
          <a:lstStyle/>
          <a:p>
            <a:r>
              <a:rPr lang="en-US" smtClean="0"/>
              <a:t>You Can’t Link Datasheets on Multi- </a:t>
            </a:r>
            <a:br>
              <a:rPr lang="en-US" smtClean="0"/>
            </a:br>
            <a:r>
              <a:rPr lang="en-US" smtClean="0"/>
              <a:t>Valued Lookup or Attachment Fields</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479550"/>
            <a:ext cx="6477000" cy="4860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839200" cy="639763"/>
          </a:xfrm>
        </p:spPr>
        <p:txBody>
          <a:bodyPr/>
          <a:lstStyle/>
          <a:p>
            <a:r>
              <a:rPr lang="en-US" smtClean="0"/>
              <a:t>Open Lists in SharePoint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38200"/>
            <a:ext cx="7478712"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52488" y="3165475"/>
            <a:ext cx="392112" cy="161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304800" y="152400"/>
            <a:ext cx="853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600">
                <a:solidFill>
                  <a:schemeClr val="tx2"/>
                </a:solidFill>
                <a:latin typeface="Verdana" pitchFamily="34" charset="0"/>
              </a:rPr>
              <a:t>Moving Access Tables to SharePoint 2010 or SharePoint Online Lists </a:t>
            </a:r>
          </a:p>
        </p:txBody>
      </p:sp>
      <p:sp>
        <p:nvSpPr>
          <p:cNvPr id="4099" name="Rectangle 3"/>
          <p:cNvSpPr txBox="1">
            <a:spLocks noChangeArrowheads="1"/>
          </p:cNvSpPr>
          <p:nvPr/>
        </p:nvSpPr>
        <p:spPr bwMode="auto">
          <a:xfrm>
            <a:off x="3505200" y="1776413"/>
            <a:ext cx="495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sz="2000">
                <a:latin typeface="Verdana" pitchFamily="34" charset="0"/>
              </a:rPr>
              <a:t>Presented by</a:t>
            </a:r>
            <a:r>
              <a:rPr lang="en-US" sz="2400">
                <a:latin typeface="Verdana" pitchFamily="34" charset="0"/>
              </a:rPr>
              <a:t> </a:t>
            </a:r>
          </a:p>
          <a:p>
            <a:pPr eaLnBrk="1" hangingPunct="1">
              <a:spcBef>
                <a:spcPct val="20000"/>
              </a:spcBef>
              <a:buFontTx/>
              <a:buChar char="•"/>
            </a:pPr>
            <a:r>
              <a:rPr lang="en-US" sz="2400">
                <a:solidFill>
                  <a:srgbClr val="364395"/>
                </a:solidFill>
                <a:latin typeface="Verdana" pitchFamily="34" charset="0"/>
              </a:rPr>
              <a:t>Roger Jennings</a:t>
            </a:r>
          </a:p>
          <a:p>
            <a:pPr eaLnBrk="1" hangingPunct="1">
              <a:spcBef>
                <a:spcPct val="20000"/>
              </a:spcBef>
              <a:buFontTx/>
              <a:buChar char="•"/>
            </a:pPr>
            <a:r>
              <a:rPr lang="en-US" sz="2400">
                <a:latin typeface="Verdana" pitchFamily="34" charset="0"/>
              </a:rPr>
              <a:t>quepublishing.com/jennings</a:t>
            </a:r>
          </a:p>
        </p:txBody>
      </p:sp>
      <p:pic>
        <p:nvPicPr>
          <p:cNvPr id="4100" name="Picture 12" descr="Roger_Jennings photo35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2438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p:cNvSpPr txBox="1">
            <a:spLocks noChangeArrowheads="1"/>
          </p:cNvSpPr>
          <p:nvPr/>
        </p:nvSpPr>
        <p:spPr bwMode="auto">
          <a:xfrm>
            <a:off x="762000" y="3733800"/>
            <a:ext cx="754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t>If you don’t have at least Designer permissions for an on-premises SharePoint Foundation or SharePoint Server 2010 site, apply to join the Office 365 public beta’s personal Plan P1 program at </a:t>
            </a:r>
            <a:r>
              <a:rPr lang="en-US">
                <a:hlinkClick r:id="rId4"/>
              </a:rPr>
              <a:t>http://www.microsoft.com/office365/</a:t>
            </a:r>
            <a:r>
              <a:rPr lang="en-US"/>
              <a:t>.</a:t>
            </a:r>
          </a:p>
          <a:p>
            <a:pPr eaLnBrk="1" hangingPunct="1">
              <a:buFont typeface="Arial" charset="0"/>
              <a:buChar char="•"/>
            </a:pPr>
            <a:r>
              <a:rPr lang="en-US"/>
              <a:t>Check out the </a:t>
            </a:r>
            <a:r>
              <a:rPr lang="en-US" u="sng"/>
              <a:t>Bibliography for My “Moving Access Tables to Sharepoint 2010 or SharePoint Online Lists” Webcast of 5/23/2011</a:t>
            </a:r>
            <a:r>
              <a:rPr lang="en-US"/>
              <a:t> blog post at </a:t>
            </a:r>
            <a:r>
              <a:rPr lang="en-US">
                <a:hlinkClick r:id="rId5"/>
              </a:rPr>
              <a:t>http://bit.ly/lxCNFJ</a:t>
            </a:r>
            <a:r>
              <a:rPr lang="en-US"/>
              <a:t>.</a:t>
            </a:r>
          </a:p>
        </p:txBody>
      </p:sp>
      <p:sp>
        <p:nvSpPr>
          <p:cNvPr id="4102" name="Rectangle 5"/>
          <p:cNvSpPr>
            <a:spLocks noChangeArrowheads="1"/>
          </p:cNvSpPr>
          <p:nvPr/>
        </p:nvSpPr>
        <p:spPr bwMode="auto">
          <a:xfrm>
            <a:off x="3073400" y="5916613"/>
            <a:ext cx="601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Mail your questions to </a:t>
            </a:r>
            <a:r>
              <a:rPr lang="en-US">
                <a:hlinkClick r:id="rId6"/>
              </a:rPr>
              <a:t>roger_jennings@compuserve.com</a:t>
            </a:r>
            <a:r>
              <a:rPr lang="en-US"/>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639763"/>
          </a:xfrm>
        </p:spPr>
        <p:txBody>
          <a:bodyPr/>
          <a:lstStyle/>
          <a:p>
            <a:r>
              <a:rPr lang="en-US" dirty="0" smtClean="0"/>
              <a:t>View a List in Web </a:t>
            </a:r>
            <a:r>
              <a:rPr lang="en-US" dirty="0" smtClean="0"/>
              <a:t>Datasheet </a:t>
            </a:r>
            <a:r>
              <a:rPr lang="en-US" dirty="0" smtClean="0"/>
              <a:t>View</a:t>
            </a: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49300"/>
            <a:ext cx="7467600" cy="5600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639763"/>
          </a:xfrm>
        </p:spPr>
        <p:txBody>
          <a:bodyPr/>
          <a:lstStyle/>
          <a:p>
            <a:r>
              <a:rPr lang="en-US" smtClean="0"/>
              <a:t>Standard View of the Orders List</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00100"/>
            <a:ext cx="74168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563562"/>
          </a:xfrm>
        </p:spPr>
        <p:txBody>
          <a:bodyPr/>
          <a:lstStyle/>
          <a:p>
            <a:r>
              <a:rPr lang="en-US" smtClean="0"/>
              <a:t>Customizing List Settings</a:t>
            </a:r>
          </a:p>
        </p:txBody>
      </p:sp>
      <p:sp>
        <p:nvSpPr>
          <p:cNvPr id="24579" name="TextBox 3"/>
          <p:cNvSpPr txBox="1">
            <a:spLocks noChangeArrowheads="1"/>
          </p:cNvSpPr>
          <p:nvPr/>
        </p:nvSpPr>
        <p:spPr bwMode="auto">
          <a:xfrm>
            <a:off x="533400" y="1066800"/>
            <a:ext cx="8123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Click the Modify View button to open an editing page for the default All Items</a:t>
            </a:r>
          </a:p>
          <a:p>
            <a:pPr eaLnBrk="1" hangingPunct="1"/>
            <a:r>
              <a:rPr lang="en-US"/>
              <a:t>list view, which enables editing visible columns and their position, specifying</a:t>
            </a:r>
          </a:p>
          <a:p>
            <a:pPr eaLnBrk="1" hangingPunct="1"/>
            <a:r>
              <a:rPr lang="en-US"/>
              <a:t>a sort order and filter, columns with totals, and how to display item folders: </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8363"/>
            <a:ext cx="6553200" cy="418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639762"/>
          </a:xfrm>
        </p:spPr>
        <p:txBody>
          <a:bodyPr/>
          <a:lstStyle/>
          <a:p>
            <a:r>
              <a:rPr lang="en-US" smtClean="0"/>
              <a:t>Discovering Hidden List Columns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29325"/>
            <a:ext cx="19907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0738"/>
            <a:ext cx="452755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Box 3"/>
          <p:cNvSpPr txBox="1">
            <a:spLocks noChangeArrowheads="1"/>
          </p:cNvSpPr>
          <p:nvPr/>
        </p:nvSpPr>
        <p:spPr bwMode="auto">
          <a:xfrm>
            <a:off x="771525" y="1066800"/>
            <a:ext cx="776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All SharePoint lists have 14 system columns, which are hidden by default.</a:t>
            </a:r>
          </a:p>
          <a:p>
            <a:pPr eaLnBrk="1" hangingPunct="1"/>
            <a:r>
              <a:rPr lang="en-US"/>
              <a:t>Displaying a hidden column and setting its position increments all columns</a:t>
            </a:r>
          </a:p>
          <a:p>
            <a:pPr eaLnBrk="1" hangingPunct="1"/>
            <a:r>
              <a:rPr lang="en-US"/>
              <a:t>with greater position values.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Create and Sync a SharePoint Workspace on Your Computer</a:t>
            </a:r>
          </a:p>
        </p:txBody>
      </p:sp>
      <p:pic>
        <p:nvPicPr>
          <p:cNvPr id="266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19800"/>
            <a:ext cx="2057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3581400"/>
            <a:ext cx="60102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1"/>
          <p:cNvSpPr txBox="1">
            <a:spLocks noChangeArrowheads="1"/>
          </p:cNvSpPr>
          <p:nvPr/>
        </p:nvSpPr>
        <p:spPr bwMode="auto">
          <a:xfrm>
            <a:off x="752475" y="1600200"/>
            <a:ext cx="77374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SharePoint 2010 </a:t>
            </a:r>
            <a:r>
              <a:rPr lang="en-US" dirty="0" smtClean="0"/>
              <a:t>Workspaces </a:t>
            </a:r>
            <a:r>
              <a:rPr lang="en-US" dirty="0"/>
              <a:t>provide direct bi-directional synchronization </a:t>
            </a:r>
          </a:p>
          <a:p>
            <a:pPr eaLnBrk="1" hangingPunct="1"/>
            <a:r>
              <a:rPr lang="en-US" dirty="0"/>
              <a:t>of library and list content between a SharePoint site and a workspace on </a:t>
            </a:r>
          </a:p>
          <a:p>
            <a:pPr eaLnBrk="1" hangingPunct="1"/>
            <a:r>
              <a:rPr lang="en-US" dirty="0"/>
              <a:t>an individual client computer.</a:t>
            </a:r>
          </a:p>
          <a:p>
            <a:pPr eaLnBrk="1" hangingPunct="1"/>
            <a:endParaRPr lang="en-US" dirty="0"/>
          </a:p>
          <a:p>
            <a:pPr eaLnBrk="1" hangingPunct="1"/>
            <a:r>
              <a:rPr lang="en-US" dirty="0"/>
              <a:t>Open the Site Actions menu and choose Sync To SharePoint Workspace </a:t>
            </a:r>
          </a:p>
          <a:p>
            <a:pPr eaLnBrk="1" hangingPunct="1"/>
            <a:r>
              <a:rPr lang="en-US" dirty="0"/>
              <a:t>to start the Account Configuration Wizard: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715962"/>
          </a:xfrm>
        </p:spPr>
        <p:txBody>
          <a:bodyPr/>
          <a:lstStyle/>
          <a:p>
            <a:r>
              <a:rPr lang="en-US" smtClean="0"/>
              <a:t>Specify Workspace Account Details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19800"/>
            <a:ext cx="140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76350"/>
            <a:ext cx="60102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8763000" cy="563563"/>
          </a:xfrm>
        </p:spPr>
        <p:txBody>
          <a:bodyPr/>
          <a:lstStyle/>
          <a:p>
            <a:r>
              <a:rPr lang="en-US" smtClean="0"/>
              <a:t>Prepare to Configure the Workspace</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333500"/>
            <a:ext cx="33147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Box 3"/>
          <p:cNvSpPr txBox="1">
            <a:spLocks noChangeArrowheads="1"/>
          </p:cNvSpPr>
          <p:nvPr/>
        </p:nvSpPr>
        <p:spPr bwMode="auto">
          <a:xfrm>
            <a:off x="1295400" y="4038600"/>
            <a:ext cx="7181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After you’ve set up your account, the Sync to SharePoint Workspace</a:t>
            </a:r>
          </a:p>
          <a:p>
            <a:pPr eaLnBrk="1" hangingPunct="1"/>
            <a:r>
              <a:rPr lang="en-US"/>
              <a:t>dialog appears when you click the link on the SharePoint page.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15962"/>
          </a:xfrm>
        </p:spPr>
        <p:txBody>
          <a:bodyPr/>
          <a:lstStyle/>
          <a:p>
            <a:r>
              <a:rPr lang="en-US" smtClean="0"/>
              <a:t>Configure Sync’d Lists</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371600"/>
            <a:ext cx="66389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39762"/>
          </a:xfrm>
        </p:spPr>
        <p:txBody>
          <a:bodyPr/>
          <a:lstStyle/>
          <a:p>
            <a:r>
              <a:rPr lang="en-US" smtClean="0"/>
              <a:t>Customers Sync’d to Workspace</a:t>
            </a:r>
          </a:p>
        </p:txBody>
      </p:sp>
      <p:pic>
        <p:nvPicPr>
          <p:cNvPr id="30723" name="Picture 3" descr="NWind - Customers - Microsoft SharePoint Workspa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264525" cy="46545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TextBox 4"/>
          <p:cNvSpPr txBox="1">
            <a:spLocks noChangeArrowheads="1"/>
          </p:cNvSpPr>
          <p:nvPr/>
        </p:nvSpPr>
        <p:spPr bwMode="auto">
          <a:xfrm>
            <a:off x="2819400" y="5943600"/>
            <a:ext cx="598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List items require Title values for selection of item to edit.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74638"/>
            <a:ext cx="4419600" cy="1143000"/>
          </a:xfrm>
        </p:spPr>
        <p:txBody>
          <a:bodyPr/>
          <a:lstStyle/>
          <a:p>
            <a:r>
              <a:rPr lang="en-US" smtClean="0"/>
              <a:t>Launching Share-</a:t>
            </a:r>
            <a:br>
              <a:rPr lang="en-US" smtClean="0"/>
            </a:br>
            <a:r>
              <a:rPr lang="en-US" smtClean="0"/>
              <a:t>Point Workspace</a:t>
            </a:r>
          </a:p>
        </p:txBody>
      </p:sp>
      <p:sp>
        <p:nvSpPr>
          <p:cNvPr id="31747" name="Content Placeholder 2"/>
          <p:cNvSpPr>
            <a:spLocks noGrp="1"/>
          </p:cNvSpPr>
          <p:nvPr>
            <p:ph idx="1"/>
          </p:nvPr>
        </p:nvSpPr>
        <p:spPr>
          <a:xfrm>
            <a:off x="457200" y="1600200"/>
            <a:ext cx="4343400" cy="4525963"/>
          </a:xfrm>
        </p:spPr>
        <p:txBody>
          <a:bodyPr/>
          <a:lstStyle/>
          <a:p>
            <a:pPr marL="457200" indent="-457200">
              <a:buFont typeface="Verdana" pitchFamily="34" charset="0"/>
              <a:buAutoNum type="arabicPeriod"/>
            </a:pPr>
            <a:r>
              <a:rPr lang="en-US" smtClean="0"/>
              <a:t>Choose Start, All Programs, Microsoft Office, Microsoft SharePoint Workspace to open the Launchbar in Safe Mode due to error in Orders sync.</a:t>
            </a:r>
          </a:p>
          <a:p>
            <a:pPr marL="457200" indent="-457200">
              <a:buFont typeface="Verdana" pitchFamily="34" charset="0"/>
              <a:buAutoNum type="arabicPeriod"/>
            </a:pPr>
            <a:r>
              <a:rPr lang="en-US" smtClean="0"/>
              <a:t>Double-clicking a Workspace icon opens a warning about Safe Mode restrictions.</a:t>
            </a:r>
          </a:p>
        </p:txBody>
      </p:sp>
      <p:pic>
        <p:nvPicPr>
          <p:cNvPr id="31748" name="Picture 4" descr="Launchbar - Microsoft SharePoint Workspace (Safe Mo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330200"/>
            <a:ext cx="37274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txBox="1">
            <a:spLocks noChangeArrowheads="1"/>
          </p:cNvSpPr>
          <p:nvPr/>
        </p:nvSpPr>
        <p:spPr bwMode="auto">
          <a:xfrm>
            <a:off x="6477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solidFill>
                  <a:schemeClr val="tx2"/>
                </a:solidFill>
                <a:latin typeface="Verdana" pitchFamily="34" charset="0"/>
              </a:rPr>
              <a:t>Welcome – Our Agenda Today</a:t>
            </a:r>
          </a:p>
        </p:txBody>
      </p:sp>
      <p:sp>
        <p:nvSpPr>
          <p:cNvPr id="5123" name="TextBox 2"/>
          <p:cNvSpPr txBox="1">
            <a:spLocks noChangeArrowheads="1"/>
          </p:cNvSpPr>
          <p:nvPr/>
        </p:nvSpPr>
        <p:spPr bwMode="auto">
          <a:xfrm>
            <a:off x="3070225" y="5907088"/>
            <a:ext cx="607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Mail your questions to </a:t>
            </a:r>
            <a:r>
              <a:rPr lang="en-US">
                <a:hlinkClick r:id="rId3"/>
              </a:rPr>
              <a:t>roger_jennings@compuserve.com</a:t>
            </a:r>
            <a:r>
              <a:rPr lang="en-US"/>
              <a:t>.</a:t>
            </a:r>
          </a:p>
          <a:p>
            <a:pPr eaLnBrk="1" hangingPunct="1"/>
            <a:endParaRPr lang="en-US"/>
          </a:p>
        </p:txBody>
      </p:sp>
      <p:sp>
        <p:nvSpPr>
          <p:cNvPr id="4" name="Rectangle 3"/>
          <p:cNvSpPr txBox="1">
            <a:spLocks noChangeArrowheads="1"/>
          </p:cNvSpPr>
          <p:nvPr/>
        </p:nvSpPr>
        <p:spPr bwMode="auto">
          <a:xfrm>
            <a:off x="304800" y="9144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indent="-342900" algn="l">
              <a:buFont typeface="Arial" pitchFamily="34" charset="0"/>
              <a:buChar char="•"/>
              <a:defRPr/>
            </a:pPr>
            <a:r>
              <a:rPr lang="en-US" sz="2000" dirty="0" smtClean="0"/>
              <a:t>Create an on-premises SharePoint site to hold lists linked to Access tables.</a:t>
            </a:r>
          </a:p>
          <a:p>
            <a:pPr marL="342900" indent="-342900" algn="l">
              <a:buFont typeface="Arial" pitchFamily="34" charset="0"/>
              <a:buChar char="•"/>
              <a:defRPr/>
            </a:pPr>
            <a:r>
              <a:rPr lang="en-US" sz="2000" dirty="0" smtClean="0"/>
              <a:t>Move and link an Access </a:t>
            </a:r>
            <a:r>
              <a:rPr lang="en-US" sz="2000" dirty="0"/>
              <a:t>application’s tables to </a:t>
            </a:r>
            <a:r>
              <a:rPr lang="en-US" sz="2000" dirty="0" smtClean="0"/>
              <a:t>on-premises SharePoint lists </a:t>
            </a:r>
            <a:r>
              <a:rPr lang="en-US" sz="2000" dirty="0"/>
              <a:t>with a </a:t>
            </a:r>
            <a:r>
              <a:rPr lang="en-US" sz="2000" dirty="0" smtClean="0"/>
              <a:t>wizard. </a:t>
            </a:r>
            <a:endParaRPr lang="en-US" sz="2000" dirty="0"/>
          </a:p>
          <a:p>
            <a:pPr marL="342900" indent="-342900" algn="l">
              <a:buFont typeface="Arial" pitchFamily="34" charset="0"/>
              <a:buChar char="•"/>
              <a:defRPr/>
            </a:pPr>
            <a:r>
              <a:rPr lang="en-US" sz="2000" dirty="0"/>
              <a:t>Synchronize </a:t>
            </a:r>
            <a:r>
              <a:rPr lang="en-US" sz="2000" dirty="0" smtClean="0"/>
              <a:t>lists in a local SharePoint Workspace with </a:t>
            </a:r>
            <a:r>
              <a:rPr lang="en-US" sz="2000" dirty="0"/>
              <a:t>the master SharePoint list data </a:t>
            </a:r>
          </a:p>
          <a:p>
            <a:pPr marL="342900" indent="-342900" algn="l" eaLnBrk="1" hangingPunct="1">
              <a:buFont typeface="Arial" pitchFamily="34" charset="0"/>
              <a:buChar char="•"/>
              <a:defRPr/>
            </a:pPr>
            <a:r>
              <a:rPr lang="en-US" sz="2000" dirty="0" smtClean="0"/>
              <a:t>Create a Contacts Access Web Database from a built-in SharePoint Online template</a:t>
            </a:r>
            <a:r>
              <a:rPr lang="en-US" sz="2000" dirty="0"/>
              <a:t>. </a:t>
            </a:r>
            <a:endParaRPr lang="en-US" sz="2000" dirty="0" smtClean="0"/>
          </a:p>
          <a:p>
            <a:pPr marL="342900" indent="-342900" algn="l" eaLnBrk="1" hangingPunct="1">
              <a:buFont typeface="Arial" pitchFamily="34" charset="0"/>
              <a:buChar char="•"/>
              <a:defRPr/>
            </a:pPr>
            <a:r>
              <a:rPr lang="en-US" sz="2000" dirty="0" smtClean="0"/>
              <a:t>Write an Access Client Query to append new rows to the Contacts Web database.</a:t>
            </a:r>
          </a:p>
          <a:p>
            <a:pPr marL="342900" indent="-342900" algn="l" eaLnBrk="1" hangingPunct="1">
              <a:buFont typeface="Arial" pitchFamily="34" charset="0"/>
              <a:buChar char="•"/>
              <a:defRPr/>
            </a:pPr>
            <a:r>
              <a:rPr lang="en-US" sz="2000" dirty="0" smtClean="0"/>
              <a:t>Add new user (subscriber) accounts to sub-sites of a SharePoint Online </a:t>
            </a:r>
            <a:r>
              <a:rPr lang="en-US" sz="2000" dirty="0" err="1" smtClean="0"/>
              <a:t>TeamSite</a:t>
            </a:r>
            <a:r>
              <a:rPr lang="en-US" sz="2000" dirty="0" smtClean="0"/>
              <a:t>.</a:t>
            </a:r>
          </a:p>
          <a:p>
            <a:pPr marL="342900" indent="-342900" algn="l" eaLnBrk="1" hangingPunct="1">
              <a:buFont typeface="Arial" pitchFamily="34" charset="0"/>
              <a:buChar char="•"/>
              <a:defRPr/>
            </a:pPr>
            <a:r>
              <a:rPr lang="en-US" sz="2000" dirty="0" smtClean="0"/>
              <a:t>Enable read-only or read-write user permissions by membership in the sub-site’s Visitors or Members groups.</a:t>
            </a:r>
            <a:endParaRPr lang="en-US" sz="2000" dirty="0"/>
          </a:p>
          <a:p>
            <a:pPr marL="342900" indent="-342900" algn="l" eaLnBrk="1" hangingPunct="1">
              <a:buFont typeface="Arial" pitchFamily="34" charset="0"/>
              <a:buChar char="•"/>
              <a:defRPr/>
            </a:pPr>
            <a:endParaRPr lang="en-US" sz="2000" dirty="0" smtClean="0"/>
          </a:p>
          <a:p>
            <a:pPr marL="342900" indent="-342900" algn="l" eaLnBrk="1" hangingPunct="1">
              <a:buFont typeface="Arial" pitchFamily="34" charset="0"/>
              <a:buChar char="•"/>
              <a:defRPr/>
            </a:pPr>
            <a:endParaRPr lang="en-US" sz="2000" dirty="0" smtClean="0"/>
          </a:p>
          <a:p>
            <a:pPr marL="342900" indent="-342900" algn="l" eaLnBrk="1" hangingPunct="1">
              <a:buFont typeface="Arial" pitchFamily="34" charset="0"/>
              <a:buChar char="•"/>
              <a:defRPr/>
            </a:pPr>
            <a:endParaRPr lang="en-US" sz="2000" dirty="0" smtClean="0"/>
          </a:p>
          <a:p>
            <a:pPr marL="342900" indent="-342900" algn="l" eaLnBrk="1" hangingPunct="1">
              <a:buFont typeface="Arial" pitchFamily="34" charset="0"/>
              <a:buChar char="•"/>
              <a:defRPr/>
            </a:pPr>
            <a:endParaRPr lang="en-US" sz="2000" dirty="0" smtClean="0"/>
          </a:p>
          <a:p>
            <a:pPr marL="342900" indent="-342900" algn="l" eaLnBrk="1" hangingPunct="1">
              <a:buFont typeface="Arial" pitchFamily="34" charset="0"/>
              <a:buChar char="•"/>
              <a:defRPr/>
            </a:pPr>
            <a:endParaRPr lang="en-US" sz="2000" dirty="0" smtClean="0"/>
          </a:p>
          <a:p>
            <a:pPr algn="l" eaLnBrk="1" hangingPunct="1">
              <a:defRPr/>
            </a:pPr>
            <a:endParaRPr lang="en-US" sz="2000" dirty="0" smtClean="0"/>
          </a:p>
          <a:p>
            <a:pPr algn="l" eaLnBrk="1" hangingPunct="1">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Office 365 SharePoint Online Features in Small Business Plan P1</a:t>
            </a:r>
          </a:p>
        </p:txBody>
      </p:sp>
      <p:sp>
        <p:nvSpPr>
          <p:cNvPr id="32771" name="Content Placeholder 2"/>
          <p:cNvSpPr>
            <a:spLocks noGrp="1"/>
          </p:cNvSpPr>
          <p:nvPr>
            <p:ph idx="1"/>
          </p:nvPr>
        </p:nvSpPr>
        <p:spPr>
          <a:xfrm>
            <a:off x="457200" y="1524000"/>
            <a:ext cx="8229600" cy="4297363"/>
          </a:xfrm>
        </p:spPr>
        <p:txBody>
          <a:bodyPr/>
          <a:lstStyle/>
          <a:p>
            <a:r>
              <a:rPr lang="en-US" dirty="0" smtClean="0"/>
              <a:t>One Team Site and one simple public-facing site</a:t>
            </a:r>
          </a:p>
          <a:p>
            <a:r>
              <a:rPr lang="en-US" dirty="0" smtClean="0"/>
              <a:t>Site Designer for editing the public-facing site</a:t>
            </a:r>
          </a:p>
          <a:p>
            <a:r>
              <a:rPr lang="en-US" dirty="0" smtClean="0"/>
              <a:t>Access Services for generating Web Databases</a:t>
            </a:r>
          </a:p>
          <a:p>
            <a:r>
              <a:rPr lang="en-US" dirty="0" smtClean="0"/>
              <a:t>One Sub-Site Collection</a:t>
            </a:r>
          </a:p>
          <a:p>
            <a:r>
              <a:rPr lang="en-US" dirty="0" smtClean="0"/>
              <a:t>View and edit capabilities for Office Web Apps</a:t>
            </a:r>
          </a:p>
          <a:p>
            <a:r>
              <a:rPr lang="en-US" dirty="0" smtClean="0"/>
              <a:t>10 GB basic online storage, plus 500 MB per licensed user, with data backup services</a:t>
            </a:r>
          </a:p>
          <a:p>
            <a:r>
              <a:rPr lang="en-US" dirty="0" smtClean="0"/>
              <a:t>Up to 50 organization users</a:t>
            </a:r>
          </a:p>
          <a:p>
            <a:r>
              <a:rPr lang="en-US" dirty="0" smtClean="0"/>
              <a:t>Users can synchronize SharePoint Online libraries and lists to their computers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563562"/>
          </a:xfrm>
        </p:spPr>
        <p:txBody>
          <a:bodyPr/>
          <a:lstStyle/>
          <a:p>
            <a:r>
              <a:rPr lang="en-US" smtClean="0"/>
              <a:t>Set Up Office 365 Beta</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7239000" cy="542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563562"/>
          </a:xfrm>
        </p:spPr>
        <p:txBody>
          <a:bodyPr/>
          <a:lstStyle/>
          <a:p>
            <a:r>
              <a:rPr lang="en-US" smtClean="0"/>
              <a:t>Specify the Sub-Site’s Full URL</a:t>
            </a:r>
          </a:p>
        </p:txBody>
      </p:sp>
      <p:pic>
        <p:nvPicPr>
          <p:cNvPr id="34819" name="Picture 3" descr="Export Tables to SharePoint Wiz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971550"/>
            <a:ext cx="5953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p:cNvSpPr txBox="1">
            <a:spLocks noChangeArrowheads="1"/>
          </p:cNvSpPr>
          <p:nvPr/>
        </p:nvSpPr>
        <p:spPr bwMode="auto">
          <a:xfrm>
            <a:off x="1054100" y="5486400"/>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sub-site URL is http://</a:t>
            </a:r>
            <a:r>
              <a:rPr lang="en-US" i="1"/>
              <a:t>oakleaf</a:t>
            </a:r>
            <a:r>
              <a:rPr lang="en-US"/>
              <a:t>.sharepoint.com/TeamSite/NWind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Sub-sites</a:t>
            </a:r>
            <a:endParaRPr lang="en-US" dirty="0"/>
          </a:p>
        </p:txBody>
      </p:sp>
      <p:sp>
        <p:nvSpPr>
          <p:cNvPr id="3" name="Content Placeholder 2"/>
          <p:cNvSpPr>
            <a:spLocks noGrp="1"/>
          </p:cNvSpPr>
          <p:nvPr>
            <p:ph idx="1"/>
          </p:nvPr>
        </p:nvSpPr>
        <p:spPr>
          <a:xfrm>
            <a:off x="457200" y="1600200"/>
            <a:ext cx="8382000" cy="761999"/>
          </a:xfrm>
        </p:spPr>
        <p:txBody>
          <a:bodyPr/>
          <a:lstStyle/>
          <a:p>
            <a:r>
              <a:rPr lang="en-US" dirty="0" smtClean="0"/>
              <a:t>Links to sub-sites appear to the right of the parent site: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743200"/>
            <a:ext cx="32385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515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563562"/>
          </a:xfrm>
        </p:spPr>
        <p:txBody>
          <a:bodyPr/>
          <a:lstStyle/>
          <a:p>
            <a:r>
              <a:rPr lang="en-US" smtClean="0"/>
              <a:t>The Sub-Site with Lists Added</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87425"/>
            <a:ext cx="7543800" cy="4803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639763"/>
          </a:xfrm>
        </p:spPr>
        <p:txBody>
          <a:bodyPr/>
          <a:lstStyle/>
          <a:p>
            <a:pPr eaLnBrk="1" hangingPunct="1"/>
            <a:r>
              <a:rPr lang="en-US" smtClean="0"/>
              <a:t>What Are Access Web Databases?</a:t>
            </a:r>
          </a:p>
        </p:txBody>
      </p:sp>
      <p:sp>
        <p:nvSpPr>
          <p:cNvPr id="36867" name="Rectangle 3"/>
          <p:cNvSpPr>
            <a:spLocks noGrp="1" noChangeArrowheads="1"/>
          </p:cNvSpPr>
          <p:nvPr>
            <p:ph type="body" idx="1"/>
          </p:nvPr>
        </p:nvSpPr>
        <p:spPr>
          <a:xfrm>
            <a:off x="228600" y="762000"/>
            <a:ext cx="8763000" cy="4754563"/>
          </a:xfrm>
        </p:spPr>
        <p:txBody>
          <a:bodyPr/>
          <a:lstStyle/>
          <a:p>
            <a:pPr eaLnBrk="1" hangingPunct="1"/>
            <a:r>
              <a:rPr lang="en-US" dirty="0" smtClean="0"/>
              <a:t>Applications that enable users to view, print, add, edit or delete Access data with a Web browser</a:t>
            </a:r>
          </a:p>
          <a:p>
            <a:pPr eaLnBrk="1" hangingPunct="1"/>
            <a:r>
              <a:rPr lang="en-US" dirty="0" smtClean="0"/>
              <a:t>Replacements for Data Access Pages (DAPs) of Access 2003 and earlier</a:t>
            </a:r>
          </a:p>
          <a:p>
            <a:pPr eaLnBrk="1" hangingPunct="1"/>
            <a:r>
              <a:rPr lang="en-US" dirty="0" smtClean="0"/>
              <a:t>Allow anywhere, anytime interaction with your data when deployed to Internet-facing SharePoint Server</a:t>
            </a:r>
          </a:p>
          <a:p>
            <a:pPr eaLnBrk="1" hangingPunct="1"/>
            <a:r>
              <a:rPr lang="en-US" dirty="0" smtClean="0"/>
              <a:t>Protect your data with Windows or Live ID logins for authentication and authorization – no public access</a:t>
            </a:r>
          </a:p>
          <a:p>
            <a:pPr eaLnBrk="1" hangingPunct="1"/>
            <a:r>
              <a:rPr lang="en-US" dirty="0" smtClean="0"/>
              <a:t>Delivered  by Access Services from on-premises or hosted SharePoint Server 2010 Enterprise Edition or Office 365’s SharePoint Online</a:t>
            </a:r>
          </a:p>
          <a:p>
            <a:pPr eaLnBrk="1" hangingPunct="1"/>
            <a:r>
              <a:rPr lang="en-US" dirty="0" smtClean="0"/>
              <a:t>Created from Access 2010 or SharePoint </a:t>
            </a:r>
            <a:r>
              <a:rPr lang="en-US" dirty="0" smtClean="0"/>
              <a:t>2010/Online</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57200" y="152400"/>
            <a:ext cx="8229600" cy="639763"/>
          </a:xfrm>
        </p:spPr>
        <p:txBody>
          <a:bodyPr/>
          <a:lstStyle/>
          <a:p>
            <a:pPr eaLnBrk="1" hangingPunct="1"/>
            <a:r>
              <a:rPr lang="en-US" smtClean="0"/>
              <a:t>Web Database Benefits</a:t>
            </a:r>
          </a:p>
        </p:txBody>
      </p:sp>
      <p:sp>
        <p:nvSpPr>
          <p:cNvPr id="37891" name="Rectangle 5"/>
          <p:cNvSpPr>
            <a:spLocks noGrp="1" noChangeArrowheads="1"/>
          </p:cNvSpPr>
          <p:nvPr>
            <p:ph idx="1"/>
          </p:nvPr>
        </p:nvSpPr>
        <p:spPr>
          <a:xfrm>
            <a:off x="228600" y="838200"/>
            <a:ext cx="8763000" cy="4876800"/>
          </a:xfrm>
        </p:spPr>
        <p:txBody>
          <a:bodyPr/>
          <a:lstStyle/>
          <a:p>
            <a:pPr eaLnBrk="1" hangingPunct="1"/>
            <a:r>
              <a:rPr lang="en-US" dirty="0" smtClean="0"/>
              <a:t>Extend the reach of Access applications to business partners, customers, telecommuters, salespersons</a:t>
            </a:r>
          </a:p>
          <a:p>
            <a:pPr eaLnBrk="1" hangingPunct="1"/>
            <a:r>
              <a:rPr lang="en-US" dirty="0" smtClean="0"/>
              <a:t>Use Windows security with on-premises and hosted SharePoint; Office 365 uses subscriber logins.</a:t>
            </a:r>
          </a:p>
          <a:p>
            <a:pPr eaLnBrk="1" hangingPunct="1"/>
            <a:r>
              <a:rPr lang="en-US" dirty="0" smtClean="0"/>
              <a:t>Granular authorization: View Only, Read, Contribute, Design, Full Control permissions for user accounts</a:t>
            </a:r>
          </a:p>
          <a:p>
            <a:pPr eaLnBrk="1" hangingPunct="1"/>
            <a:r>
              <a:rPr lang="en-US" dirty="0" smtClean="0"/>
              <a:t>Easy deployment: Design changes you make to a single instance apply to all users of the application</a:t>
            </a:r>
          </a:p>
          <a:p>
            <a:pPr eaLnBrk="1" hangingPunct="1"/>
            <a:r>
              <a:rPr lang="en-US" dirty="0" smtClean="0"/>
              <a:t>Create tables, queries, forms, reports and macros with desktop Access; a Wizard publishes to the Web</a:t>
            </a:r>
          </a:p>
          <a:p>
            <a:pPr eaLnBrk="1" hangingPunct="1"/>
            <a:r>
              <a:rPr lang="en-US" dirty="0" smtClean="0"/>
              <a:t>If you don’t have Access 2010, you can create Web Databases from SharePoint Online templates.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mtClean="0"/>
              <a:t>Web Database Drawbacks</a:t>
            </a:r>
          </a:p>
        </p:txBody>
      </p:sp>
      <p:sp>
        <p:nvSpPr>
          <p:cNvPr id="40963" name="Rectangle 5"/>
          <p:cNvSpPr>
            <a:spLocks noGrp="1" noChangeArrowheads="1"/>
          </p:cNvSpPr>
          <p:nvPr>
            <p:ph idx="1"/>
          </p:nvPr>
        </p:nvSpPr>
        <p:spPr>
          <a:xfrm>
            <a:off x="304800" y="1219200"/>
            <a:ext cx="8610600" cy="4572000"/>
          </a:xfrm>
        </p:spPr>
        <p:txBody>
          <a:bodyPr/>
          <a:lstStyle/>
          <a:p>
            <a:pPr eaLnBrk="1" hangingPunct="1"/>
            <a:r>
              <a:rPr lang="en-US" dirty="0" smtClean="0"/>
              <a:t>On-premises (intranet) SharePoint 2010 installation requires the Standard edition license (US$4,926)</a:t>
            </a:r>
          </a:p>
          <a:p>
            <a:pPr eaLnBrk="1" hangingPunct="1"/>
            <a:r>
              <a:rPr lang="en-US" dirty="0" smtClean="0"/>
              <a:t>Each intranet user requires a Standard (US$95) </a:t>
            </a:r>
            <a:r>
              <a:rPr lang="en-US" i="1" dirty="0" smtClean="0"/>
              <a:t>and</a:t>
            </a:r>
            <a:r>
              <a:rPr lang="en-US" dirty="0" smtClean="0"/>
              <a:t> Enterprise Client Access License (ECAL, US$83)</a:t>
            </a:r>
          </a:p>
          <a:p>
            <a:pPr eaLnBrk="1" hangingPunct="1"/>
            <a:r>
              <a:rPr lang="en-US" dirty="0" smtClean="0"/>
              <a:t>Internet access requires SharePoint 2010 for Internet Sites (US$11,793); user CALS are required if any content is restricted to company users only</a:t>
            </a:r>
          </a:p>
          <a:p>
            <a:pPr eaLnBrk="1" hangingPunct="1"/>
            <a:r>
              <a:rPr lang="en-US" dirty="0" smtClean="0"/>
              <a:t>Note that Office 365 solves the fixed cost problem</a:t>
            </a:r>
          </a:p>
          <a:p>
            <a:pPr eaLnBrk="1" hangingPunct="1"/>
            <a:r>
              <a:rPr lang="en-US" dirty="0" smtClean="0"/>
              <a:t>Other tables linked to Access aren’t supported</a:t>
            </a:r>
          </a:p>
          <a:p>
            <a:pPr eaLnBrk="1" hangingPunct="1"/>
            <a:r>
              <a:rPr lang="en-US" dirty="0" smtClean="0"/>
              <a:t>VBA isn’t supported; use macros for programming</a:t>
            </a:r>
          </a:p>
          <a:p>
            <a:pPr eaLnBrk="1" hangingPunct="1"/>
            <a:r>
              <a:rPr lang="en-US" dirty="0" smtClean="0"/>
              <a:t>Relationships aren’t supported; use Lookup Fields</a:t>
            </a:r>
          </a:p>
          <a:p>
            <a:pPr marL="0" indent="0"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274638"/>
            <a:ext cx="8229600" cy="715962"/>
          </a:xfrm>
        </p:spPr>
        <p:txBody>
          <a:bodyPr/>
          <a:lstStyle/>
          <a:p>
            <a:pPr eaLnBrk="1" hangingPunct="1"/>
            <a:r>
              <a:rPr lang="en-US" smtClean="0"/>
              <a:t>Web Database Performance</a:t>
            </a:r>
          </a:p>
        </p:txBody>
      </p:sp>
      <p:sp>
        <p:nvSpPr>
          <p:cNvPr id="41987" name="Rectangle 5"/>
          <p:cNvSpPr>
            <a:spLocks noGrp="1" noChangeArrowheads="1"/>
          </p:cNvSpPr>
          <p:nvPr>
            <p:ph idx="1"/>
          </p:nvPr>
        </p:nvSpPr>
        <p:spPr>
          <a:xfrm>
            <a:off x="457200" y="990600"/>
            <a:ext cx="8229600" cy="4800600"/>
          </a:xfrm>
        </p:spPr>
        <p:txBody>
          <a:bodyPr/>
          <a:lstStyle/>
          <a:p>
            <a:pPr eaLnBrk="1" hangingPunct="1"/>
            <a:r>
              <a:rPr lang="en-US" smtClean="0"/>
              <a:t>SharePoint lists are stored in SQL Server but don’t have offer SQL Server’s performance.</a:t>
            </a:r>
          </a:p>
          <a:p>
            <a:pPr eaLnBrk="1" hangingPunct="1"/>
            <a:r>
              <a:rPr lang="en-US" smtClean="0"/>
              <a:t>Access Services provides middle-tier data caching (storage in memory) to improve performance.</a:t>
            </a:r>
          </a:p>
          <a:p>
            <a:pPr eaLnBrk="1" hangingPunct="1"/>
            <a:r>
              <a:rPr lang="en-US" smtClean="0"/>
              <a:t>Microsoft recommends that Web Databases contain no more than three lists with up to 20,000 items (rows) each or no more than 20 lists with up to 1,000 items each.</a:t>
            </a:r>
          </a:p>
          <a:p>
            <a:pPr eaLnBrk="1" hangingPunct="1"/>
            <a:r>
              <a:rPr lang="en-US" smtClean="0"/>
              <a:t>A primary table with up to 10,000 rows and up to 20 secondary tables with less than 1,000 items each provides the best performance.</a:t>
            </a:r>
          </a:p>
          <a:p>
            <a:pPr eaLnBrk="1" hangingPunct="1"/>
            <a:r>
              <a:rPr lang="en-US" smtClean="0"/>
              <a:t>Response is affected by your ISP’s download rate.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Creating a Web Database from a SharePoint Online Template</a:t>
            </a:r>
          </a:p>
        </p:txBody>
      </p:sp>
      <p:sp>
        <p:nvSpPr>
          <p:cNvPr id="43011" name="Content Placeholder 2"/>
          <p:cNvSpPr>
            <a:spLocks noGrp="1"/>
          </p:cNvSpPr>
          <p:nvPr>
            <p:ph idx="1"/>
          </p:nvPr>
        </p:nvSpPr>
        <p:spPr>
          <a:xfrm>
            <a:off x="457200" y="1600200"/>
            <a:ext cx="8382000" cy="2133600"/>
          </a:xfrm>
        </p:spPr>
        <p:txBody>
          <a:bodyPr/>
          <a:lstStyle/>
          <a:p>
            <a:r>
              <a:rPr lang="en-US" smtClean="0"/>
              <a:t>Choosing New Site from the Site Actions menu and clicking the Browse All tab opens a page with new SharePoint site and Web Database templates.</a:t>
            </a:r>
          </a:p>
          <a:p>
            <a:r>
              <a:rPr lang="en-US" smtClean="0"/>
              <a:t>Clicking the Web Database link in the left frame displays five icons for Web Database Templates:</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800"/>
            <a:ext cx="7848600" cy="1739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5678269"/>
            <a:ext cx="5211683" cy="646331"/>
          </a:xfrm>
          <a:prstGeom prst="rect">
            <a:avLst/>
          </a:prstGeom>
          <a:noFill/>
        </p:spPr>
        <p:txBody>
          <a:bodyPr wrap="none" rtlCol="0">
            <a:spAutoFit/>
          </a:bodyPr>
          <a:lstStyle/>
          <a:p>
            <a:r>
              <a:rPr lang="en-US" dirty="0" smtClean="0"/>
              <a:t>Download the GroupPol.accdb file for appending </a:t>
            </a:r>
          </a:p>
          <a:p>
            <a:r>
              <a:rPr lang="en-US" dirty="0" smtClean="0"/>
              <a:t>items to the Contacts list </a:t>
            </a:r>
            <a:r>
              <a:rPr lang="en-US" dirty="0"/>
              <a:t>from </a:t>
            </a:r>
            <a:r>
              <a:rPr lang="en-US" dirty="0">
                <a:hlinkClick r:id="rId4"/>
              </a:rPr>
              <a:t>http://bit.ly/kB6p7d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274638"/>
            <a:ext cx="8229600" cy="639762"/>
          </a:xfrm>
        </p:spPr>
        <p:txBody>
          <a:bodyPr/>
          <a:lstStyle/>
          <a:p>
            <a:pPr eaLnBrk="1" hangingPunct="1"/>
            <a:r>
              <a:rPr lang="en-US" smtClean="0"/>
              <a:t>SharePoint 2010 Architecture</a:t>
            </a:r>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990600"/>
            <a:ext cx="57245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Box 1"/>
          <p:cNvSpPr txBox="1">
            <a:spLocks noChangeArrowheads="1"/>
          </p:cNvSpPr>
          <p:nvPr/>
        </p:nvSpPr>
        <p:spPr bwMode="auto">
          <a:xfrm>
            <a:off x="6791325" y="5943600"/>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Image from Microsoft</a:t>
            </a:r>
          </a:p>
        </p:txBody>
      </p:sp>
      <p:sp>
        <p:nvSpPr>
          <p:cNvPr id="3" name="Rounded Rectangle 2"/>
          <p:cNvSpPr/>
          <p:nvPr/>
        </p:nvSpPr>
        <p:spPr>
          <a:xfrm>
            <a:off x="3048000" y="3336925"/>
            <a:ext cx="990600" cy="3397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5486400" y="5105400"/>
            <a:ext cx="1600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971800" y="4943475"/>
            <a:ext cx="990600" cy="3397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563562"/>
          </a:xfrm>
        </p:spPr>
        <p:txBody>
          <a:bodyPr/>
          <a:lstStyle/>
          <a:p>
            <a:r>
              <a:rPr lang="en-US" dirty="0" smtClean="0"/>
              <a:t>The Contacts Navigation Form</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0"/>
            <a:ext cx="16192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05487"/>
            <a:ext cx="1438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8458200" cy="54515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r>
              <a:rPr lang="en-US" dirty="0" smtClean="0"/>
              <a:t>Opening the Web Database in Access</a:t>
            </a:r>
            <a:endParaRPr lang="en-US" dirty="0"/>
          </a:p>
        </p:txBody>
      </p:sp>
      <p:sp>
        <p:nvSpPr>
          <p:cNvPr id="3" name="Content Placeholder 2"/>
          <p:cNvSpPr>
            <a:spLocks noGrp="1"/>
          </p:cNvSpPr>
          <p:nvPr>
            <p:ph idx="1"/>
          </p:nvPr>
        </p:nvSpPr>
        <p:spPr>
          <a:xfrm>
            <a:off x="457200" y="944562"/>
            <a:ext cx="8229600" cy="1295400"/>
          </a:xfrm>
        </p:spPr>
        <p:txBody>
          <a:bodyPr/>
          <a:lstStyle/>
          <a:p>
            <a:r>
              <a:rPr lang="en-US" dirty="0" smtClean="0"/>
              <a:t>Click the Options menu’s Open in Access choice.</a:t>
            </a:r>
          </a:p>
          <a:p>
            <a:r>
              <a:rPr lang="en-US" dirty="0" smtClean="0"/>
              <a:t>Click Internet Explorer’s Save button to save the *.</a:t>
            </a:r>
            <a:r>
              <a:rPr lang="en-US" dirty="0" err="1" smtClean="0"/>
              <a:t>accdw</a:t>
            </a:r>
            <a:r>
              <a:rPr lang="en-US" dirty="0" smtClean="0"/>
              <a:t> file in </a:t>
            </a:r>
            <a:r>
              <a:rPr lang="en-US" dirty="0" smtClean="0"/>
              <a:t>your local</a:t>
            </a:r>
            <a:r>
              <a:rPr lang="en-US" dirty="0" smtClean="0"/>
              <a:t> </a:t>
            </a:r>
            <a:r>
              <a:rPr lang="en-US" dirty="0" smtClean="0"/>
              <a:t>Downloads folder:</a:t>
            </a:r>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16162"/>
            <a:ext cx="7848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57200" y="2925762"/>
            <a:ext cx="8382000"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smtClean="0"/>
              <a:t>Copy or move the *.</a:t>
            </a:r>
            <a:r>
              <a:rPr lang="en-US" dirty="0" err="1" smtClean="0"/>
              <a:t>accdw</a:t>
            </a:r>
            <a:r>
              <a:rPr lang="en-US" dirty="0" smtClean="0"/>
              <a:t> file to a Documents folder.</a:t>
            </a:r>
          </a:p>
          <a:p>
            <a:r>
              <a:rPr lang="en-US" dirty="0" smtClean="0"/>
              <a:t>Select the Microsoft Access Web App Reference (*.</a:t>
            </a:r>
            <a:r>
              <a:rPr lang="en-US" dirty="0" err="1" smtClean="0"/>
              <a:t>accdw</a:t>
            </a:r>
            <a:r>
              <a:rPr lang="en-US" dirty="0" smtClean="0"/>
              <a:t>) file type in the Open dialog and open it.</a:t>
            </a:r>
          </a:p>
          <a:p>
            <a:r>
              <a:rPr lang="en-US" dirty="0" smtClean="0"/>
              <a:t>Click OK and log in to Office 365 to open the *.</a:t>
            </a:r>
            <a:r>
              <a:rPr lang="en-US" dirty="0" err="1" smtClean="0"/>
              <a:t>accdw</a:t>
            </a:r>
            <a:r>
              <a:rPr lang="en-US" dirty="0" smtClean="0"/>
              <a:t> file in Access 2010 to print reports, edit data or change form or report designs.</a:t>
            </a:r>
          </a:p>
          <a:p>
            <a:endParaRPr lang="en-US" dirty="0"/>
          </a:p>
        </p:txBody>
      </p:sp>
    </p:spTree>
    <p:extLst>
      <p:ext uri="{BB962C8B-B14F-4D97-AF65-F5344CB8AC3E}">
        <p14:creationId xmlns:p14="http://schemas.microsoft.com/office/powerpoint/2010/main" val="2792521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txBody>
          <a:bodyPr/>
          <a:lstStyle/>
          <a:p>
            <a:r>
              <a:rPr lang="en-US" dirty="0" smtClean="0"/>
              <a:t>Initial Access Instance is Read-Only </a:t>
            </a:r>
            <a:endParaRPr lang="en-US" dirty="0"/>
          </a:p>
        </p:txBody>
      </p:sp>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438400"/>
            <a:ext cx="7842480" cy="15939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399" y="914400"/>
            <a:ext cx="7994881" cy="1200329"/>
          </a:xfrm>
          <a:prstGeom prst="rect">
            <a:avLst/>
          </a:prstGeom>
          <a:noFill/>
        </p:spPr>
        <p:txBody>
          <a:bodyPr wrap="none" rtlCol="0">
            <a:spAutoFit/>
          </a:bodyPr>
          <a:lstStyle/>
          <a:p>
            <a:r>
              <a:rPr lang="en-US" dirty="0" smtClean="0"/>
              <a:t>A bug in SharePoint Online or Access 2010 causes a “This database was </a:t>
            </a:r>
          </a:p>
          <a:p>
            <a:r>
              <a:rPr lang="en-US" dirty="0"/>
              <a:t>c</a:t>
            </a:r>
            <a:r>
              <a:rPr lang="en-US" dirty="0" smtClean="0"/>
              <a:t>onnected to a Microsoft Access Services site that is not compatible with</a:t>
            </a:r>
          </a:p>
          <a:p>
            <a:r>
              <a:rPr lang="en-US" dirty="0"/>
              <a:t>t</a:t>
            </a:r>
            <a:r>
              <a:rPr lang="en-US" dirty="0" smtClean="0"/>
              <a:t>his version of Microsoft Access. You cannot make design changes or modify</a:t>
            </a:r>
          </a:p>
          <a:p>
            <a:r>
              <a:rPr lang="en-US" dirty="0"/>
              <a:t>d</a:t>
            </a:r>
            <a:r>
              <a:rPr lang="en-US" dirty="0" smtClean="0"/>
              <a:t>ata in this database.”</a:t>
            </a:r>
            <a:endParaRPr lang="en-US" dirty="0"/>
          </a:p>
        </p:txBody>
      </p:sp>
      <p:sp>
        <p:nvSpPr>
          <p:cNvPr id="5" name="TextBox 4"/>
          <p:cNvSpPr txBox="1"/>
          <p:nvPr/>
        </p:nvSpPr>
        <p:spPr>
          <a:xfrm>
            <a:off x="533400" y="4343400"/>
            <a:ext cx="8135689" cy="1200329"/>
          </a:xfrm>
          <a:prstGeom prst="rect">
            <a:avLst/>
          </a:prstGeom>
          <a:noFill/>
        </p:spPr>
        <p:txBody>
          <a:bodyPr wrap="none" rtlCol="0">
            <a:spAutoFit/>
          </a:bodyPr>
          <a:lstStyle/>
          <a:p>
            <a:r>
              <a:rPr lang="en-US" dirty="0" smtClean="0"/>
              <a:t>Initial synchronization with the SharePoint Web Database generates a local</a:t>
            </a:r>
          </a:p>
          <a:p>
            <a:r>
              <a:rPr lang="en-US" dirty="0"/>
              <a:t>c</a:t>
            </a:r>
            <a:r>
              <a:rPr lang="en-US" dirty="0" smtClean="0"/>
              <a:t>opy in your \Documents\Access Applications folder. In this case, the filename</a:t>
            </a:r>
          </a:p>
          <a:p>
            <a:r>
              <a:rPr lang="en-US" dirty="0" smtClean="0"/>
              <a:t>is contacts on oakleaf.sharepoint.com.accdb. To avoid the Security Warning,</a:t>
            </a:r>
          </a:p>
          <a:p>
            <a:r>
              <a:rPr lang="en-US" dirty="0"/>
              <a:t>m</a:t>
            </a:r>
            <a:r>
              <a:rPr lang="en-US" dirty="0" smtClean="0"/>
              <a:t>ake the \Documents\Access Applications folder a trusted location.</a:t>
            </a:r>
            <a:endParaRPr lang="en-US" dirty="0"/>
          </a:p>
        </p:txBody>
      </p:sp>
    </p:spTree>
    <p:extLst>
      <p:ext uri="{BB962C8B-B14F-4D97-AF65-F5344CB8AC3E}">
        <p14:creationId xmlns:p14="http://schemas.microsoft.com/office/powerpoint/2010/main" val="3894846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39762"/>
          </a:xfrm>
        </p:spPr>
        <p:txBody>
          <a:bodyPr/>
          <a:lstStyle/>
          <a:p>
            <a:r>
              <a:rPr lang="en-US" dirty="0" smtClean="0"/>
              <a:t>Append Contacts with a Client Query</a:t>
            </a:r>
            <a:endParaRPr lang="en-US" dirty="0"/>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5867400"/>
            <a:ext cx="10858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8200"/>
            <a:ext cx="7315200" cy="548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373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The Contacts Datasheet </a:t>
            </a:r>
            <a:r>
              <a:rPr lang="en-US" dirty="0"/>
              <a:t>i</a:t>
            </a:r>
            <a:r>
              <a:rPr lang="en-US" dirty="0" smtClean="0"/>
              <a:t>n Access</a:t>
            </a:r>
            <a:endParaRPr lang="en-US" dirty="0"/>
          </a:p>
        </p:txBody>
      </p: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3138488"/>
            <a:ext cx="876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843588"/>
            <a:ext cx="196215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7162800" cy="537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3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lstStyle/>
          <a:p>
            <a:r>
              <a:rPr lang="en-US" dirty="0" smtClean="0"/>
              <a:t>The Contacts Datasheet in SharePoint</a:t>
            </a:r>
            <a:endParaRPr lang="en-US" dirty="0"/>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3100"/>
            <a:ext cx="2600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762000"/>
            <a:ext cx="7416800" cy="556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87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The Address Book in Access</a:t>
            </a:r>
            <a:endParaRPr lang="en-US" dirty="0"/>
          </a:p>
        </p:txBody>
      </p:sp>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791200"/>
            <a:ext cx="2705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95350"/>
            <a:ext cx="7239000" cy="542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540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The Address Book in SharePoint</a:t>
            </a:r>
            <a:endParaRPr lang="en-US" dirty="0"/>
          </a:p>
        </p:txBody>
      </p:sp>
      <p:pic>
        <p:nvPicPr>
          <p:cNvPr id="138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772150"/>
            <a:ext cx="14954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7467600" cy="5600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65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89" y="76200"/>
            <a:ext cx="8229600" cy="563562"/>
          </a:xfrm>
        </p:spPr>
        <p:txBody>
          <a:bodyPr/>
          <a:lstStyle/>
          <a:p>
            <a:r>
              <a:rPr lang="en-US" dirty="0" smtClean="0"/>
              <a:t>Adding Site Users</a:t>
            </a:r>
            <a:endParaRPr lang="en-US" dirty="0"/>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36253"/>
            <a:ext cx="7941179" cy="49787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62000" y="2939796"/>
            <a:ext cx="381000" cy="1844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657" y="6038850"/>
            <a:ext cx="1600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5958959"/>
            <a:ext cx="7109703" cy="369332"/>
          </a:xfrm>
          <a:prstGeom prst="rect">
            <a:avLst/>
          </a:prstGeom>
          <a:noFill/>
        </p:spPr>
        <p:txBody>
          <a:bodyPr wrap="none" rtlCol="0">
            <a:spAutoFit/>
          </a:bodyPr>
          <a:lstStyle/>
          <a:p>
            <a:r>
              <a:rPr lang="en-US" dirty="0" smtClean="0"/>
              <a:t>Open the Admin portal, click Users to open this page, and click New.</a:t>
            </a:r>
            <a:endParaRPr lang="en-US" dirty="0"/>
          </a:p>
        </p:txBody>
      </p:sp>
      <p:sp>
        <p:nvSpPr>
          <p:cNvPr id="6" name="Rounded Rectangle 5"/>
          <p:cNvSpPr/>
          <p:nvPr/>
        </p:nvSpPr>
        <p:spPr>
          <a:xfrm>
            <a:off x="5171843" y="1620038"/>
            <a:ext cx="466957" cy="1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87600" y="3062961"/>
            <a:ext cx="466957" cy="1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264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Setting New User Properties - 1</a:t>
            </a:r>
            <a:endParaRPr lang="en-US" dirty="0"/>
          </a:p>
        </p:txBody>
      </p:sp>
      <p:sp>
        <p:nvSpPr>
          <p:cNvPr id="3" name="Content Placeholder 2"/>
          <p:cNvSpPr>
            <a:spLocks noGrp="1"/>
          </p:cNvSpPr>
          <p:nvPr>
            <p:ph idx="1"/>
          </p:nvPr>
        </p:nvSpPr>
        <p:spPr>
          <a:xfrm>
            <a:off x="1143000" y="1447800"/>
            <a:ext cx="6324600" cy="533400"/>
          </a:xfrm>
        </p:spPr>
        <p:txBody>
          <a:bodyPr/>
          <a:lstStyle/>
          <a:p>
            <a:pPr marL="0" indent="0">
              <a:buNone/>
            </a:pPr>
            <a:r>
              <a:rPr lang="en-US" dirty="0" smtClean="0"/>
              <a:t>Add the user’s name and display name:</a:t>
            </a:r>
            <a:endParaRPr lang="en-US" dirty="0"/>
          </a:p>
        </p:txBody>
      </p:sp>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0"/>
            <a:ext cx="6858000" cy="3343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51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15962"/>
          </a:xfrm>
        </p:spPr>
        <p:txBody>
          <a:bodyPr/>
          <a:lstStyle/>
          <a:p>
            <a:r>
              <a:rPr lang="en-US" smtClean="0"/>
              <a:t>Why Use SharePoint with Access?</a:t>
            </a:r>
          </a:p>
        </p:txBody>
      </p:sp>
      <p:sp>
        <p:nvSpPr>
          <p:cNvPr id="7171" name="Content Placeholder 2"/>
          <p:cNvSpPr>
            <a:spLocks noGrp="1"/>
          </p:cNvSpPr>
          <p:nvPr>
            <p:ph idx="1"/>
          </p:nvPr>
        </p:nvSpPr>
        <p:spPr>
          <a:xfrm>
            <a:off x="457200" y="1066800"/>
            <a:ext cx="8229600" cy="4724400"/>
          </a:xfrm>
        </p:spPr>
        <p:txBody>
          <a:bodyPr/>
          <a:lstStyle/>
          <a:p>
            <a:r>
              <a:rPr lang="en-US" dirty="0" smtClean="0"/>
              <a:t>Linking Access front ends to SharePoint lists enables simplified security for multiple users</a:t>
            </a:r>
          </a:p>
          <a:p>
            <a:r>
              <a:rPr lang="en-US" dirty="0" smtClean="0"/>
              <a:t>On-premises SharePoint Foundation or Server 2010 can use Active Directory for authentication</a:t>
            </a:r>
          </a:p>
          <a:p>
            <a:r>
              <a:rPr lang="en-US" dirty="0" smtClean="0"/>
              <a:t>SharePoint users can update data in a familiar environment and synchronize their changes</a:t>
            </a:r>
          </a:p>
          <a:p>
            <a:r>
              <a:rPr lang="en-US" dirty="0" smtClean="0"/>
              <a:t>IT personnel are responsible for backing up linked SharePoint lists and Web Databases</a:t>
            </a:r>
          </a:p>
          <a:p>
            <a:r>
              <a:rPr lang="en-US" dirty="0" smtClean="0"/>
              <a:t>Low-cost Office 365 Small Business provides 99.9% availability and backups every 12 hours </a:t>
            </a:r>
          </a:p>
          <a:p>
            <a:r>
              <a:rPr lang="en-US" dirty="0" smtClean="0"/>
              <a:t>SharePoint Server 2010 and Office 365 offer Access Services for publishing Web Databases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New User Properties – 2</a:t>
            </a:r>
            <a:br>
              <a:rPr lang="en-US" dirty="0" smtClean="0"/>
            </a:br>
            <a:endParaRPr lang="en-US" dirty="0"/>
          </a:p>
        </p:txBody>
      </p:sp>
      <p:sp>
        <p:nvSpPr>
          <p:cNvPr id="3" name="Content Placeholder 2"/>
          <p:cNvSpPr>
            <a:spLocks noGrp="1"/>
          </p:cNvSpPr>
          <p:nvPr>
            <p:ph idx="1"/>
          </p:nvPr>
        </p:nvSpPr>
        <p:spPr>
          <a:xfrm>
            <a:off x="457200" y="990600"/>
            <a:ext cx="8229600" cy="914400"/>
          </a:xfrm>
        </p:spPr>
        <p:txBody>
          <a:bodyPr/>
          <a:lstStyle/>
          <a:p>
            <a:pPr marL="0" indent="0">
              <a:buNone/>
            </a:pPr>
            <a:r>
              <a:rPr lang="en-US" dirty="0" smtClean="0"/>
              <a:t>Assign administrator permissions, if necessary, and</a:t>
            </a:r>
          </a:p>
          <a:p>
            <a:pPr marL="0" indent="0">
              <a:buNone/>
            </a:pPr>
            <a:r>
              <a:rPr lang="en-US" dirty="0"/>
              <a:t>s</a:t>
            </a:r>
            <a:r>
              <a:rPr lang="en-US" dirty="0" smtClean="0"/>
              <a:t>pecify the country in which the user is located.</a:t>
            </a:r>
            <a:endParaRPr lang="en-US" dirty="0"/>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209800"/>
            <a:ext cx="5905500" cy="3571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118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Setting New User Properties – 3</a:t>
            </a:r>
            <a:endParaRPr lang="en-US" dirty="0"/>
          </a:p>
        </p:txBody>
      </p:sp>
      <p:sp>
        <p:nvSpPr>
          <p:cNvPr id="3" name="Content Placeholder 2"/>
          <p:cNvSpPr>
            <a:spLocks noGrp="1"/>
          </p:cNvSpPr>
          <p:nvPr>
            <p:ph idx="1"/>
          </p:nvPr>
        </p:nvSpPr>
        <p:spPr>
          <a:xfrm>
            <a:off x="457200" y="1143000"/>
            <a:ext cx="8229600" cy="762000"/>
          </a:xfrm>
        </p:spPr>
        <p:txBody>
          <a:bodyPr/>
          <a:lstStyle/>
          <a:p>
            <a:pPr marL="0" indent="0">
              <a:buNone/>
            </a:pPr>
            <a:r>
              <a:rPr lang="en-US" dirty="0" smtClean="0"/>
              <a:t>Each beta user requires one of the 25 Office 365 licenses granted when you signed up for the beta:</a:t>
            </a:r>
            <a:endParaRPr lang="en-US" dirty="0"/>
          </a:p>
        </p:txBody>
      </p:sp>
      <p:pic>
        <p:nvPicPr>
          <p:cNvPr id="142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4886325" cy="309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3436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New User Properties - 4</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Type the new user’s email address or use yours to test the process:</a:t>
            </a:r>
            <a:endParaRPr lang="en-US" dirty="0"/>
          </a:p>
        </p:txBody>
      </p:sp>
      <p:pic>
        <p:nvPicPr>
          <p:cNvPr id="143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43200"/>
            <a:ext cx="6486525" cy="293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943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New User Properties - 5</a:t>
            </a:r>
            <a:endParaRPr lang="en-US" dirty="0"/>
          </a:p>
        </p:txBody>
      </p:sp>
      <p:sp>
        <p:nvSpPr>
          <p:cNvPr id="3" name="Content Placeholder 2"/>
          <p:cNvSpPr>
            <a:spLocks noGrp="1"/>
          </p:cNvSpPr>
          <p:nvPr>
            <p:ph idx="1"/>
          </p:nvPr>
        </p:nvSpPr>
        <p:spPr>
          <a:xfrm>
            <a:off x="457200" y="1600201"/>
            <a:ext cx="8229600" cy="609600"/>
          </a:xfrm>
        </p:spPr>
        <p:txBody>
          <a:bodyPr/>
          <a:lstStyle/>
          <a:p>
            <a:r>
              <a:rPr lang="en-US" dirty="0" smtClean="0"/>
              <a:t>Click </a:t>
            </a:r>
            <a:r>
              <a:rPr lang="en-US" dirty="0" smtClean="0"/>
              <a:t>Finish </a:t>
            </a:r>
            <a:r>
              <a:rPr lang="en-US" dirty="0" smtClean="0"/>
              <a:t>to view </a:t>
            </a:r>
            <a:r>
              <a:rPr lang="en-US" dirty="0" smtClean="0"/>
              <a:t>all users’ </a:t>
            </a:r>
            <a:r>
              <a:rPr lang="en-US" dirty="0" smtClean="0"/>
              <a:t>account data:</a:t>
            </a:r>
            <a:endParaRPr lang="en-US" dirty="0"/>
          </a:p>
        </p:txBody>
      </p:sp>
      <p:pic>
        <p:nvPicPr>
          <p:cNvPr id="144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2438400"/>
            <a:ext cx="6819900" cy="321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29300" y="4408099"/>
            <a:ext cx="1513556" cy="276999"/>
          </a:xfrm>
          <a:prstGeom prst="rect">
            <a:avLst/>
          </a:prstGeom>
          <a:noFill/>
        </p:spPr>
        <p:txBody>
          <a:bodyPr wrap="none" rtlCol="0">
            <a:spAutoFit/>
          </a:bodyPr>
          <a:lstStyle/>
          <a:p>
            <a:r>
              <a:rPr lang="en-US" sz="1200" b="1" dirty="0" err="1" smtClean="0"/>
              <a:t>xxxxxxx</a:t>
            </a:r>
            <a:r>
              <a:rPr lang="en-US" sz="1200" b="1" dirty="0" smtClean="0"/>
              <a:t> Redacted</a:t>
            </a:r>
            <a:endParaRPr lang="en-US" sz="1200" b="1" dirty="0"/>
          </a:p>
        </p:txBody>
      </p:sp>
    </p:spTree>
    <p:extLst>
      <p:ext uri="{BB962C8B-B14F-4D97-AF65-F5344CB8AC3E}">
        <p14:creationId xmlns:p14="http://schemas.microsoft.com/office/powerpoint/2010/main" val="4155316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Reviewing New Users</a:t>
            </a:r>
            <a:endParaRPr lang="en-US" dirty="0"/>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010275"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828800" y="3962400"/>
            <a:ext cx="4648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28800" y="4673600"/>
            <a:ext cx="4648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202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563563"/>
          </a:xfrm>
        </p:spPr>
        <p:txBody>
          <a:bodyPr/>
          <a:lstStyle/>
          <a:p>
            <a:pPr eaLnBrk="1" hangingPunct="1"/>
            <a:r>
              <a:rPr lang="en-US" dirty="0" smtClean="0"/>
              <a:t>Assign User Permissions</a:t>
            </a:r>
          </a:p>
        </p:txBody>
      </p:sp>
      <p:sp>
        <p:nvSpPr>
          <p:cNvPr id="17411" name="Rectangle 5"/>
          <p:cNvSpPr>
            <a:spLocks noGrp="1" noChangeArrowheads="1"/>
          </p:cNvSpPr>
          <p:nvPr>
            <p:ph idx="1"/>
          </p:nvPr>
        </p:nvSpPr>
        <p:spPr>
          <a:xfrm>
            <a:off x="457200" y="838200"/>
            <a:ext cx="8458200" cy="4953000"/>
          </a:xfrm>
        </p:spPr>
        <p:txBody>
          <a:bodyPr/>
          <a:lstStyle/>
          <a:p>
            <a:pPr marL="0" indent="0" eaLnBrk="1" hangingPunct="1">
              <a:buFontTx/>
              <a:buNone/>
              <a:defRPr/>
            </a:pPr>
            <a:r>
              <a:rPr lang="en-US" dirty="0" smtClean="0"/>
              <a:t>The administrative user account you receive when subscribing to Office 365 has Full Control permissions. Available permissions for others are:</a:t>
            </a:r>
          </a:p>
          <a:p>
            <a:pPr eaLnBrk="1" hangingPunct="1">
              <a:defRPr/>
            </a:pPr>
            <a:r>
              <a:rPr lang="en-US" b="1" dirty="0" smtClean="0"/>
              <a:t>Full </a:t>
            </a:r>
            <a:r>
              <a:rPr lang="en-US" b="1" dirty="0"/>
              <a:t>Control</a:t>
            </a:r>
            <a:r>
              <a:rPr lang="en-US" dirty="0"/>
              <a:t> - Has full </a:t>
            </a:r>
            <a:r>
              <a:rPr lang="en-US" dirty="0" smtClean="0"/>
              <a:t>control of objects (Owners)</a:t>
            </a:r>
            <a:endParaRPr lang="en-US" dirty="0"/>
          </a:p>
          <a:p>
            <a:pPr eaLnBrk="1" hangingPunct="1">
              <a:defRPr/>
            </a:pPr>
            <a:r>
              <a:rPr lang="en-US" b="1" dirty="0" smtClean="0"/>
              <a:t>Design</a:t>
            </a:r>
            <a:r>
              <a:rPr lang="en-US" dirty="0" smtClean="0"/>
              <a:t> </a:t>
            </a:r>
            <a:r>
              <a:rPr lang="en-US" dirty="0"/>
              <a:t>- Can view, add, update, delete, </a:t>
            </a:r>
            <a:r>
              <a:rPr lang="en-US" dirty="0" smtClean="0"/>
              <a:t>approve </a:t>
            </a:r>
            <a:r>
              <a:rPr lang="en-US" dirty="0"/>
              <a:t>and </a:t>
            </a:r>
            <a:r>
              <a:rPr lang="en-US" dirty="0" smtClean="0"/>
              <a:t>customize </a:t>
            </a:r>
            <a:endParaRPr lang="en-US" dirty="0"/>
          </a:p>
          <a:p>
            <a:pPr eaLnBrk="1" hangingPunct="1">
              <a:defRPr/>
            </a:pPr>
            <a:r>
              <a:rPr lang="en-US" b="1" dirty="0" smtClean="0"/>
              <a:t>Contribute</a:t>
            </a:r>
            <a:r>
              <a:rPr lang="en-US" dirty="0" smtClean="0"/>
              <a:t> </a:t>
            </a:r>
            <a:r>
              <a:rPr lang="en-US" dirty="0"/>
              <a:t>- Can view, add, </a:t>
            </a:r>
            <a:r>
              <a:rPr lang="en-US" dirty="0" smtClean="0"/>
              <a:t>update </a:t>
            </a:r>
            <a:r>
              <a:rPr lang="en-US" dirty="0"/>
              <a:t>and delete list items and </a:t>
            </a:r>
            <a:r>
              <a:rPr lang="en-US" dirty="0" smtClean="0"/>
              <a:t>documents (Members group)</a:t>
            </a:r>
            <a:endParaRPr lang="en-US" dirty="0"/>
          </a:p>
          <a:p>
            <a:pPr eaLnBrk="1" hangingPunct="1">
              <a:defRPr/>
            </a:pPr>
            <a:r>
              <a:rPr lang="en-US" b="1" dirty="0" smtClean="0"/>
              <a:t>Read</a:t>
            </a:r>
            <a:r>
              <a:rPr lang="en-US" dirty="0" smtClean="0"/>
              <a:t> </a:t>
            </a:r>
            <a:r>
              <a:rPr lang="en-US" dirty="0"/>
              <a:t>- Can view pages and list </a:t>
            </a:r>
            <a:r>
              <a:rPr lang="en-US" dirty="0" smtClean="0"/>
              <a:t>items, as well as download documents (Visitors group)</a:t>
            </a:r>
            <a:endParaRPr lang="en-US" dirty="0"/>
          </a:p>
          <a:p>
            <a:pPr eaLnBrk="1" hangingPunct="1">
              <a:defRPr/>
            </a:pPr>
            <a:r>
              <a:rPr lang="en-US" b="1" dirty="0" smtClean="0"/>
              <a:t>View </a:t>
            </a:r>
            <a:r>
              <a:rPr lang="en-US" b="1" dirty="0"/>
              <a:t>Only</a:t>
            </a:r>
            <a:r>
              <a:rPr lang="en-US" dirty="0"/>
              <a:t> - Can view pages, list </a:t>
            </a:r>
            <a:r>
              <a:rPr lang="en-US" dirty="0" smtClean="0"/>
              <a:t>items </a:t>
            </a:r>
            <a:r>
              <a:rPr lang="en-US" dirty="0"/>
              <a:t>and </a:t>
            </a:r>
            <a:r>
              <a:rPr lang="en-US" dirty="0" smtClean="0"/>
              <a:t>documents (Viewers group)</a:t>
            </a:r>
            <a:endParaRPr lang="en-US" dirty="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944562"/>
          </a:xfrm>
        </p:spPr>
        <p:txBody>
          <a:bodyPr/>
          <a:lstStyle/>
          <a:p>
            <a:r>
              <a:rPr lang="en-US" dirty="0" smtClean="0"/>
              <a:t>Share the Sub-Site with New Users</a:t>
            </a:r>
            <a:endParaRPr lang="en-US" dirty="0"/>
          </a:p>
        </p:txBody>
      </p:sp>
      <p:sp>
        <p:nvSpPr>
          <p:cNvPr id="3" name="Content Placeholder 2"/>
          <p:cNvSpPr>
            <a:spLocks noGrp="1"/>
          </p:cNvSpPr>
          <p:nvPr>
            <p:ph idx="1"/>
          </p:nvPr>
        </p:nvSpPr>
        <p:spPr>
          <a:xfrm>
            <a:off x="457200" y="1447800"/>
            <a:ext cx="8229600" cy="838200"/>
          </a:xfrm>
        </p:spPr>
        <p:txBody>
          <a:bodyPr/>
          <a:lstStyle/>
          <a:p>
            <a:pPr marL="0" indent="0">
              <a:buNone/>
            </a:pPr>
            <a:r>
              <a:rPr lang="en-US" dirty="0" smtClean="0"/>
              <a:t>Return to the sub-site (Contacts for this example)</a:t>
            </a:r>
          </a:p>
          <a:p>
            <a:pPr marL="0" indent="0">
              <a:buNone/>
            </a:pPr>
            <a:r>
              <a:rPr lang="en-US" dirty="0"/>
              <a:t>a</a:t>
            </a:r>
            <a:r>
              <a:rPr lang="en-US" dirty="0" smtClean="0"/>
              <a:t>nd choose Share Site from the Options menu:</a:t>
            </a:r>
            <a:endParaRPr lang="en-US" dirty="0"/>
          </a:p>
        </p:txBody>
      </p:sp>
      <p:pic>
        <p:nvPicPr>
          <p:cNvPr id="14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19400"/>
            <a:ext cx="3781425"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98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dirty="0" smtClean="0"/>
              <a:t>Assign New Users to the Sub-Site’s Visitors and Members Groups</a:t>
            </a:r>
            <a:endParaRPr lang="en-US" dirty="0"/>
          </a:p>
        </p:txBody>
      </p:sp>
      <p:sp>
        <p:nvSpPr>
          <p:cNvPr id="3" name="Content Placeholder 2"/>
          <p:cNvSpPr>
            <a:spLocks noGrp="1"/>
          </p:cNvSpPr>
          <p:nvPr>
            <p:ph idx="1"/>
          </p:nvPr>
        </p:nvSpPr>
        <p:spPr>
          <a:xfrm>
            <a:off x="457200" y="1600201"/>
            <a:ext cx="8229600" cy="609600"/>
          </a:xfrm>
        </p:spPr>
        <p:txBody>
          <a:bodyPr/>
          <a:lstStyle/>
          <a:p>
            <a:pPr marL="0" indent="0">
              <a:buNone/>
            </a:pPr>
            <a:r>
              <a:rPr lang="en-US" dirty="0" smtClean="0"/>
              <a:t>Assign new users to the appropriate built-in group:</a:t>
            </a:r>
            <a:endParaRPr lang="en-US" dirty="0"/>
          </a:p>
        </p:txBody>
      </p:sp>
      <p:pic>
        <p:nvPicPr>
          <p:cNvPr id="147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943600"/>
            <a:ext cx="1743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33625"/>
            <a:ext cx="6448425" cy="3990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4737100"/>
            <a:ext cx="2895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341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7200" y="198438"/>
            <a:ext cx="8229600" cy="563562"/>
          </a:xfrm>
        </p:spPr>
        <p:txBody>
          <a:bodyPr/>
          <a:lstStyle/>
          <a:p>
            <a:pPr eaLnBrk="1" hangingPunct="1"/>
            <a:r>
              <a:rPr lang="en-US" dirty="0" smtClean="0"/>
              <a:t>Verifying Permissions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6763998" cy="548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743200" y="2908300"/>
            <a:ext cx="4419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17800" y="5092700"/>
            <a:ext cx="4419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Typical Message to an </a:t>
            </a:r>
            <a:r>
              <a:rPr lang="en-US" dirty="0" smtClean="0"/>
              <a:t>Admin - 1</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36" y="1066800"/>
            <a:ext cx="7807864"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86200" y="4572000"/>
            <a:ext cx="1636987" cy="276999"/>
          </a:xfrm>
          <a:prstGeom prst="rect">
            <a:avLst/>
          </a:prstGeom>
          <a:noFill/>
        </p:spPr>
        <p:txBody>
          <a:bodyPr wrap="none" rtlCol="0">
            <a:spAutoFit/>
          </a:bodyPr>
          <a:lstStyle/>
          <a:p>
            <a:r>
              <a:rPr lang="en-US" sz="1200" b="1" dirty="0" smtClean="0"/>
              <a:t>XXXXXXX Redacted</a:t>
            </a:r>
            <a:endParaRPr lang="en-US" sz="1200" b="1" dirty="0"/>
          </a:p>
        </p:txBody>
      </p:sp>
    </p:spTree>
    <p:extLst>
      <p:ext uri="{BB962C8B-B14F-4D97-AF65-F5344CB8AC3E}">
        <p14:creationId xmlns:p14="http://schemas.microsoft.com/office/powerpoint/2010/main" val="207262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762000"/>
          </a:xfrm>
        </p:spPr>
        <p:txBody>
          <a:bodyPr/>
          <a:lstStyle/>
          <a:p>
            <a:r>
              <a:rPr lang="en-US" smtClean="0"/>
              <a:t>How to Link Tables to SharePoint Lists</a:t>
            </a:r>
          </a:p>
        </p:txBody>
      </p:sp>
      <p:sp>
        <p:nvSpPr>
          <p:cNvPr id="3" name="Content Placeholder 2"/>
          <p:cNvSpPr>
            <a:spLocks noGrp="1"/>
          </p:cNvSpPr>
          <p:nvPr>
            <p:ph idx="1"/>
          </p:nvPr>
        </p:nvSpPr>
        <p:spPr>
          <a:xfrm>
            <a:off x="304800" y="1066800"/>
            <a:ext cx="8534400" cy="4495800"/>
          </a:xfrm>
        </p:spPr>
        <p:txBody>
          <a:bodyPr/>
          <a:lstStyle/>
          <a:p>
            <a:pPr marL="457200" indent="-457200">
              <a:buFont typeface="+mj-lt"/>
              <a:buAutoNum type="arabicPeriod"/>
              <a:defRPr/>
            </a:pPr>
            <a:r>
              <a:rPr lang="en-US" dirty="0" smtClean="0"/>
              <a:t>In the Database Tools tab’s Move Data group, click the SharePoint icon to start the Export Tables to SharePoint Wizard.</a:t>
            </a:r>
          </a:p>
          <a:p>
            <a:pPr marL="457200" indent="-457200">
              <a:buFont typeface="+mj-lt"/>
              <a:buAutoNum type="arabicPeriod"/>
              <a:defRPr/>
            </a:pPr>
            <a:r>
              <a:rPr lang="en-US" dirty="0" smtClean="0"/>
              <a:t>In the Create tab’s Tables group, open the SharePoint Lists menu to create a new SharePoint list from a prebuilt template and link it.</a:t>
            </a:r>
          </a:p>
          <a:p>
            <a:pPr marL="457200" indent="-457200">
              <a:buFont typeface="+mj-lt"/>
              <a:buAutoNum type="arabicPeriod"/>
              <a:defRPr/>
            </a:pPr>
            <a:r>
              <a:rPr lang="en-US" dirty="0" smtClean="0"/>
              <a:t>In the External Data tab’s Import &amp; Link group, open the More menu and select SharePoint List to open a dialog that lets you select the list to link.</a:t>
            </a:r>
          </a:p>
          <a:p>
            <a:pPr>
              <a:defRPr/>
            </a:pPr>
            <a:r>
              <a:rPr lang="en-US" dirty="0" smtClean="0"/>
              <a:t>All choices require access to a SharePoint site or SharePoint Online and at least Design permissions.</a:t>
            </a:r>
          </a:p>
          <a:p>
            <a:pPr marL="0" indent="0">
              <a:buNone/>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Typical Message to an Admin - </a:t>
            </a:r>
            <a:r>
              <a:rPr lang="en-US" dirty="0" smtClean="0"/>
              <a:t>2</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93644"/>
            <a:ext cx="8130776" cy="44451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449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52400" y="76200"/>
            <a:ext cx="8839200" cy="487362"/>
          </a:xfrm>
        </p:spPr>
        <p:txBody>
          <a:bodyPr/>
          <a:lstStyle/>
          <a:p>
            <a:pPr eaLnBrk="1" hangingPunct="1"/>
            <a:r>
              <a:rPr lang="en-US" dirty="0" smtClean="0"/>
              <a:t>Work-Around for Known Printing Bug </a:t>
            </a:r>
          </a:p>
        </p:txBody>
      </p:sp>
      <p:sp>
        <p:nvSpPr>
          <p:cNvPr id="67587" name="Rectangle 5"/>
          <p:cNvSpPr>
            <a:spLocks noGrp="1" noChangeArrowheads="1"/>
          </p:cNvSpPr>
          <p:nvPr>
            <p:ph idx="1"/>
          </p:nvPr>
        </p:nvSpPr>
        <p:spPr>
          <a:xfrm>
            <a:off x="457200" y="685800"/>
            <a:ext cx="8229600" cy="5105400"/>
          </a:xfrm>
        </p:spPr>
        <p:txBody>
          <a:bodyPr/>
          <a:lstStyle/>
          <a:p>
            <a:pPr eaLnBrk="1" hangingPunct="1"/>
            <a:r>
              <a:rPr lang="en-US" dirty="0" smtClean="0"/>
              <a:t>There is a known bug in one of the Web Database components of SharePoint 2010 that causes reports to print empty pages or pages with scrollbars instead of the expected report.</a:t>
            </a:r>
          </a:p>
          <a:p>
            <a:pPr eaLnBrk="1" hangingPunct="1"/>
            <a:r>
              <a:rPr lang="en-US" dirty="0" smtClean="0"/>
              <a:t>Office Service Pack 1 probably won’t correct this problem.</a:t>
            </a:r>
          </a:p>
          <a:p>
            <a:pPr eaLnBrk="1" hangingPunct="1"/>
            <a:r>
              <a:rPr lang="en-US" dirty="0" smtClean="0"/>
              <a:t>Access 2010’s </a:t>
            </a:r>
            <a:r>
              <a:rPr lang="en-US" dirty="0" err="1" smtClean="0"/>
              <a:t>Northwind</a:t>
            </a:r>
            <a:r>
              <a:rPr lang="en-US" dirty="0" smtClean="0"/>
              <a:t> Web Database template has an option to open a report in its own tab.</a:t>
            </a:r>
          </a:p>
          <a:p>
            <a:pPr eaLnBrk="1" hangingPunct="1"/>
            <a:r>
              <a:rPr lang="en-US" dirty="0" smtClean="0"/>
              <a:t>To work around the issue, open the report in its own tab, export the report to a *.PDF file and print it.</a:t>
            </a:r>
          </a:p>
          <a:p>
            <a:pPr eaLnBrk="1" hangingPunct="1"/>
            <a:r>
              <a:rPr lang="en-US" dirty="0" smtClean="0"/>
              <a:t>The next slide shows part of the Customer List’s first page printed from CustomerList.pdf.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152400"/>
            <a:ext cx="8229600" cy="563563"/>
          </a:xfrm>
        </p:spPr>
        <p:txBody>
          <a:bodyPr/>
          <a:lstStyle/>
          <a:p>
            <a:pPr eaLnBrk="1" hangingPunct="1"/>
            <a:r>
              <a:rPr lang="en-US" smtClean="0"/>
              <a:t>Customer List Report PDF Export</a:t>
            </a:r>
          </a:p>
        </p:txBody>
      </p:sp>
      <p:pic>
        <p:nvPicPr>
          <p:cNvPr id="68611" name="Picture 2" descr="CustomerList.pdf - Adobe Rea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0" y="228600"/>
            <a:ext cx="9144000" cy="563563"/>
          </a:xfrm>
        </p:spPr>
        <p:txBody>
          <a:bodyPr/>
          <a:lstStyle/>
          <a:p>
            <a:pPr eaLnBrk="1" hangingPunct="1"/>
            <a:r>
              <a:rPr lang="en-US" dirty="0" smtClean="0"/>
              <a:t>An Alternative to SharePoint Online</a:t>
            </a:r>
          </a:p>
        </p:txBody>
      </p:sp>
      <p:sp>
        <p:nvSpPr>
          <p:cNvPr id="51203" name="Rectangle 5"/>
          <p:cNvSpPr>
            <a:spLocks noGrp="1" noChangeArrowheads="1"/>
          </p:cNvSpPr>
          <p:nvPr>
            <p:ph idx="1"/>
          </p:nvPr>
        </p:nvSpPr>
        <p:spPr>
          <a:xfrm>
            <a:off x="304800" y="914400"/>
            <a:ext cx="8534400" cy="4953000"/>
          </a:xfrm>
        </p:spPr>
        <p:txBody>
          <a:bodyPr/>
          <a:lstStyle/>
          <a:p>
            <a:pPr marL="0" indent="0" eaLnBrk="1" hangingPunct="1">
              <a:buNone/>
            </a:pPr>
            <a:r>
              <a:rPr lang="en-US" dirty="0" smtClean="0"/>
              <a:t>Access Hosting (</a:t>
            </a:r>
            <a:r>
              <a:rPr lang="en-US" u="sng" dirty="0" smtClean="0">
                <a:hlinkClick r:id="rId3"/>
              </a:rPr>
              <a:t>http://AccessHosting.com</a:t>
            </a:r>
            <a:r>
              <a:rPr lang="en-US" dirty="0" smtClean="0"/>
              <a:t>) is a managed service provider offering multi-tenanted SharePoint with Access Services via the Internet:</a:t>
            </a:r>
          </a:p>
          <a:p>
            <a:pPr lvl="1" eaLnBrk="1" hangingPunct="1">
              <a:buFont typeface="Courier New" pitchFamily="49" charset="0"/>
              <a:buChar char="o"/>
            </a:pPr>
            <a:r>
              <a:rPr lang="en-US" sz="2400" dirty="0" smtClean="0"/>
              <a:t>30-day free trial account</a:t>
            </a:r>
          </a:p>
          <a:p>
            <a:pPr lvl="1" eaLnBrk="1" hangingPunct="1">
              <a:buFont typeface="Courier New" pitchFamily="49" charset="0"/>
              <a:buChar char="o"/>
            </a:pPr>
            <a:r>
              <a:rPr lang="en-US" sz="2400" dirty="0" smtClean="0"/>
              <a:t>Developer account: 1 user, 20 MB storage, US$19/month</a:t>
            </a:r>
            <a:endParaRPr lang="en-US" dirty="0" smtClean="0"/>
          </a:p>
          <a:p>
            <a:pPr lvl="1" eaLnBrk="1" hangingPunct="1">
              <a:buFont typeface="Courier New" pitchFamily="49" charset="0"/>
              <a:buChar char="o"/>
            </a:pPr>
            <a:r>
              <a:rPr lang="en-US" sz="2400" dirty="0" smtClean="0"/>
              <a:t>Standard account: Up to 5 users, 1 GB storage, US$49/month</a:t>
            </a:r>
          </a:p>
          <a:p>
            <a:pPr lvl="1" eaLnBrk="1" hangingPunct="1">
              <a:buFont typeface="Courier New" pitchFamily="49" charset="0"/>
              <a:buChar char="o"/>
            </a:pPr>
            <a:r>
              <a:rPr lang="en-US" sz="2400" dirty="0" smtClean="0"/>
              <a:t>Enterprise account: Up to 10 users, 2 GB storage, US$99/month</a:t>
            </a:r>
          </a:p>
          <a:p>
            <a:pPr lvl="1" eaLnBrk="1" hangingPunct="1">
              <a:buFont typeface="Courier New" pitchFamily="49" charset="0"/>
              <a:buChar char="o"/>
            </a:pPr>
            <a:r>
              <a:rPr lang="en-US" sz="2400" dirty="0" smtClean="0"/>
              <a:t>5 additional user accounts, US$29.95/month</a:t>
            </a:r>
          </a:p>
          <a:p>
            <a:pPr lvl="1" eaLnBrk="1" hangingPunct="1">
              <a:buFont typeface="Courier New" pitchFamily="49" charset="0"/>
              <a:buChar char="o"/>
            </a:pPr>
            <a:r>
              <a:rPr lang="en-US" sz="2400" dirty="0" smtClean="0"/>
              <a:t>1 GB additional storage, US$49.95/month</a:t>
            </a:r>
          </a:p>
          <a:p>
            <a:pPr lvl="1" eaLnBrk="1" hangingPunct="1">
              <a:buFont typeface="Courier New" pitchFamily="49" charset="0"/>
              <a:buChar char="o"/>
            </a:pPr>
            <a:endParaRPr lang="en-US"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152400" y="274638"/>
            <a:ext cx="8839200" cy="639762"/>
          </a:xfrm>
        </p:spPr>
        <p:txBody>
          <a:bodyPr/>
          <a:lstStyle/>
          <a:p>
            <a:pPr eaLnBrk="1" hangingPunct="1"/>
            <a:r>
              <a:rPr lang="en-US" smtClean="0"/>
              <a:t>For More Info about Web Databases</a:t>
            </a:r>
          </a:p>
        </p:txBody>
      </p:sp>
      <p:sp>
        <p:nvSpPr>
          <p:cNvPr id="70659" name="Rectangle 5"/>
          <p:cNvSpPr>
            <a:spLocks noGrp="1" noChangeArrowheads="1"/>
          </p:cNvSpPr>
          <p:nvPr>
            <p:ph idx="1"/>
          </p:nvPr>
        </p:nvSpPr>
        <p:spPr>
          <a:xfrm>
            <a:off x="457200" y="1066800"/>
            <a:ext cx="8229600" cy="4724400"/>
          </a:xfrm>
        </p:spPr>
        <p:txBody>
          <a:bodyPr/>
          <a:lstStyle/>
          <a:p>
            <a:pPr eaLnBrk="1" hangingPunct="1"/>
            <a:r>
              <a:rPr lang="en-US" dirty="0" smtClean="0"/>
              <a:t>See </a:t>
            </a:r>
            <a:r>
              <a:rPr lang="en-US" i="1" dirty="0" smtClean="0"/>
              <a:t>Microsoft Access 2010 in Depth</a:t>
            </a:r>
            <a:r>
              <a:rPr lang="en-US" dirty="0" smtClean="0"/>
              <a:t>, Chapter 23</a:t>
            </a:r>
          </a:p>
          <a:p>
            <a:pPr eaLnBrk="1" hangingPunct="1"/>
            <a:r>
              <a:rPr lang="en-US" dirty="0" smtClean="0"/>
              <a:t>Check out March 2010 postings to my Access in Depth blog at </a:t>
            </a:r>
            <a:r>
              <a:rPr lang="en-US" dirty="0" smtClean="0">
                <a:hlinkClick r:id="rId3"/>
              </a:rPr>
              <a:t>http://accessindepth.blogspot.com</a:t>
            </a:r>
            <a:r>
              <a:rPr lang="en-US" dirty="0" smtClean="0"/>
              <a:t>:</a:t>
            </a:r>
          </a:p>
          <a:p>
            <a:pPr lvl="1" eaLnBrk="1" hangingPunct="1">
              <a:buFont typeface="Courier New" pitchFamily="49" charset="0"/>
              <a:buChar char="o"/>
            </a:pPr>
            <a:r>
              <a:rPr lang="en-US" sz="2000" dirty="0" smtClean="0"/>
              <a:t>SharePoint 2010 Lists’ </a:t>
            </a:r>
            <a:r>
              <a:rPr lang="en-US" sz="2000" dirty="0" err="1" smtClean="0"/>
              <a:t>OData</a:t>
            </a:r>
            <a:r>
              <a:rPr lang="en-US" sz="2000" dirty="0" smtClean="0"/>
              <a:t> Content Created by Access Services is Incompatible with ADO.NET Data Services </a:t>
            </a:r>
          </a:p>
          <a:p>
            <a:pPr lvl="1" eaLnBrk="1" hangingPunct="1">
              <a:buFont typeface="Courier New" pitchFamily="49" charset="0"/>
              <a:buChar char="o"/>
            </a:pPr>
            <a:r>
              <a:rPr lang="en-US" sz="2000" dirty="0" smtClean="0"/>
              <a:t>Upsizing the </a:t>
            </a:r>
            <a:r>
              <a:rPr lang="en-US" sz="2000" dirty="0" err="1" smtClean="0"/>
              <a:t>Northwind</a:t>
            </a:r>
            <a:r>
              <a:rPr lang="en-US" sz="2000" dirty="0" smtClean="0"/>
              <a:t> Web Database to an Updated SharePoint 2010 Server Hosted by AccessHosting.com</a:t>
            </a:r>
          </a:p>
          <a:p>
            <a:pPr lvl="1" eaLnBrk="1" hangingPunct="1">
              <a:buFont typeface="Courier New" pitchFamily="49" charset="0"/>
              <a:buChar char="o"/>
            </a:pPr>
            <a:r>
              <a:rPr lang="en-US" sz="2000" dirty="0" smtClean="0"/>
              <a:t>Access Web Databases on AccessHosting.com: What is </a:t>
            </a:r>
            <a:r>
              <a:rPr lang="en-US" sz="2000" dirty="0" err="1" smtClean="0"/>
              <a:t>OData</a:t>
            </a:r>
            <a:r>
              <a:rPr lang="en-US" sz="2000" dirty="0" smtClean="0"/>
              <a:t> and Why Should I Care? </a:t>
            </a:r>
          </a:p>
          <a:p>
            <a:pPr lvl="1" eaLnBrk="1" hangingPunct="1">
              <a:buFont typeface="Courier New" pitchFamily="49" charset="0"/>
              <a:buChar char="o"/>
            </a:pPr>
            <a:r>
              <a:rPr lang="en-US" sz="2000" dirty="0" smtClean="0"/>
              <a:t>Access Web Databases on AccessHosting.com: Adding User Logins and Assigning Permissions</a:t>
            </a:r>
          </a:p>
          <a:p>
            <a:pPr lvl="1" eaLnBrk="1" hangingPunct="1">
              <a:buFont typeface="Courier New" pitchFamily="49" charset="0"/>
              <a:buChar char="o"/>
            </a:pPr>
            <a:r>
              <a:rPr lang="en-US" sz="2000" dirty="0" smtClean="0"/>
              <a:t>Three Microsoft Access 2010 Webcasts Scheduled by </a:t>
            </a:r>
            <a:r>
              <a:rPr lang="en-US" sz="2000" dirty="0" err="1" smtClean="0"/>
              <a:t>Que</a:t>
            </a:r>
            <a:r>
              <a:rPr lang="en-US" sz="2000" dirty="0" smtClean="0"/>
              <a:t> Publishing for March, April and May 2011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457200" y="152400"/>
            <a:ext cx="8229600" cy="563562"/>
          </a:xfrm>
        </p:spPr>
        <p:txBody>
          <a:bodyPr/>
          <a:lstStyle/>
          <a:p>
            <a:pPr eaLnBrk="1" hangingPunct="1"/>
            <a:r>
              <a:rPr lang="en-US" dirty="0" smtClean="0"/>
              <a:t>Check Out My Previous Webcasts</a:t>
            </a:r>
          </a:p>
        </p:txBody>
      </p:sp>
      <p:sp>
        <p:nvSpPr>
          <p:cNvPr id="72707" name="Rectangle 5"/>
          <p:cNvSpPr>
            <a:spLocks noGrp="1" noChangeArrowheads="1"/>
          </p:cNvSpPr>
          <p:nvPr>
            <p:ph idx="1"/>
          </p:nvPr>
        </p:nvSpPr>
        <p:spPr>
          <a:xfrm>
            <a:off x="457200" y="762000"/>
            <a:ext cx="8229600" cy="4953000"/>
          </a:xfrm>
        </p:spPr>
        <p:txBody>
          <a:bodyPr/>
          <a:lstStyle/>
          <a:p>
            <a:pPr eaLnBrk="1" hangingPunct="1"/>
            <a:r>
              <a:rPr lang="en-US" b="1" dirty="0">
                <a:hlinkClick r:id="rId3"/>
              </a:rPr>
              <a:t>Upsizing Access 2010 Projects to Web Databases with SharePoint 2010 </a:t>
            </a:r>
            <a:r>
              <a:rPr lang="en-US" b="1" dirty="0" smtClean="0">
                <a:hlinkClick r:id="rId3"/>
              </a:rPr>
              <a:t>Server</a:t>
            </a:r>
            <a:r>
              <a:rPr lang="en-US" b="1" dirty="0" smtClean="0"/>
              <a:t>. </a:t>
            </a:r>
            <a:r>
              <a:rPr lang="en-US" dirty="0"/>
              <a:t>Access 2010 introduces the capability to easily publish Access *.</a:t>
            </a:r>
            <a:r>
              <a:rPr lang="en-US" dirty="0" err="1"/>
              <a:t>accdb</a:t>
            </a:r>
            <a:r>
              <a:rPr lang="en-US" dirty="0"/>
              <a:t> applications to Web Databases that run on SharePoint Server 2010’s Access Services. </a:t>
            </a:r>
            <a:endParaRPr lang="en-US" dirty="0" smtClean="0"/>
          </a:p>
          <a:p>
            <a:pPr eaLnBrk="1" hangingPunct="1"/>
            <a:r>
              <a:rPr lang="en-US" b="1" dirty="0">
                <a:hlinkClick r:id="rId4"/>
              </a:rPr>
              <a:t>Linking Access tables to on-premise SQL Server 2008 R2 Express or SQL Azure in the </a:t>
            </a:r>
            <a:r>
              <a:rPr lang="en-US" b="1" dirty="0" smtClean="0">
                <a:hlinkClick r:id="rId4"/>
              </a:rPr>
              <a:t>cloud</a:t>
            </a:r>
            <a:r>
              <a:rPr lang="en-US" b="1" dirty="0" smtClean="0"/>
              <a:t>. </a:t>
            </a:r>
            <a:r>
              <a:rPr lang="en-US" dirty="0"/>
              <a:t>Microsoft SQL Server has been the preferred back-end database for heavy-duty, multiuser Access applications since Access 2000 introduced the capability to link to the Microsoft Data Engine (MSDE).</a:t>
            </a:r>
            <a:r>
              <a:rPr lang="en-US" b="1" dirty="0" smtClean="0"/>
              <a:t> </a:t>
            </a:r>
          </a:p>
          <a:p>
            <a:pPr eaLnBrk="1" hangingPunct="1"/>
            <a:endParaRPr lang="en-US" dirty="0" smtClean="0"/>
          </a:p>
        </p:txBody>
      </p:sp>
      <p:sp>
        <p:nvSpPr>
          <p:cNvPr id="72708" name="Rectangle 4"/>
          <p:cNvSpPr txBox="1">
            <a:spLocks noChangeArrowheads="1"/>
          </p:cNvSpPr>
          <p:nvPr/>
        </p:nvSpPr>
        <p:spPr bwMode="auto">
          <a:xfrm>
            <a:off x="3429000" y="5791200"/>
            <a:ext cx="537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3600" dirty="0">
                <a:solidFill>
                  <a:schemeClr val="tx2"/>
                </a:solidFill>
                <a:latin typeface="Verdana" pitchFamily="34" charset="0"/>
              </a:rPr>
              <a:t>Thanks for Watching!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pPr eaLnBrk="1" hangingPunct="1"/>
            <a:r>
              <a:rPr lang="en-US" smtClean="0"/>
              <a:t>Feedback Wanted</a:t>
            </a:r>
          </a:p>
        </p:txBody>
      </p:sp>
      <p:sp>
        <p:nvSpPr>
          <p:cNvPr id="73731" name="Rectangle 6"/>
          <p:cNvSpPr>
            <a:spLocks noGrp="1" noChangeArrowheads="1"/>
          </p:cNvSpPr>
          <p:nvPr>
            <p:ph type="body" idx="1"/>
          </p:nvPr>
        </p:nvSpPr>
        <p:spPr>
          <a:xfrm>
            <a:off x="457200" y="1600200"/>
            <a:ext cx="8229600" cy="4114800"/>
          </a:xfrm>
        </p:spPr>
        <p:txBody>
          <a:bodyPr/>
          <a:lstStyle/>
          <a:p>
            <a:pPr eaLnBrk="1" hangingPunct="1">
              <a:buFontTx/>
              <a:buNone/>
            </a:pPr>
            <a:r>
              <a:rPr lang="en-US" smtClean="0"/>
              <a:t>Help us make the </a:t>
            </a:r>
            <a:r>
              <a:rPr lang="en-US" b="1" smtClean="0">
                <a:solidFill>
                  <a:srgbClr val="364395"/>
                </a:solidFill>
              </a:rPr>
              <a:t>Que Webcast</a:t>
            </a:r>
            <a:r>
              <a:rPr lang="en-US" smtClean="0"/>
              <a:t> series more useful </a:t>
            </a:r>
          </a:p>
          <a:p>
            <a:pPr eaLnBrk="1" hangingPunct="1">
              <a:buFontTx/>
              <a:buNone/>
            </a:pPr>
            <a:r>
              <a:rPr lang="en-US" smtClean="0"/>
              <a:t>for your Microsoft Access learning needs.</a:t>
            </a:r>
          </a:p>
          <a:p>
            <a:pPr eaLnBrk="1" hangingPunct="1">
              <a:buFontTx/>
              <a:buNone/>
            </a:pPr>
            <a:endParaRPr lang="en-US" smtClean="0"/>
          </a:p>
          <a:p>
            <a:pPr eaLnBrk="1" hangingPunct="1">
              <a:buFontTx/>
              <a:buNone/>
            </a:pPr>
            <a:r>
              <a:rPr lang="en-US" smtClean="0"/>
              <a:t>Complete the post event survey and be registered </a:t>
            </a:r>
          </a:p>
          <a:p>
            <a:pPr eaLnBrk="1" hangingPunct="1">
              <a:buFontTx/>
              <a:buNone/>
            </a:pPr>
            <a:r>
              <a:rPr lang="en-US" smtClean="0"/>
              <a:t>to win a FREE book of your choice from Que.  </a:t>
            </a:r>
          </a:p>
          <a:p>
            <a:pPr eaLnBrk="1" hangingPunct="1">
              <a:buFontTx/>
              <a:buNone/>
            </a:pPr>
            <a:endParaRPr lang="en-US" smtClean="0"/>
          </a:p>
          <a:p>
            <a:pPr eaLnBrk="1" hangingPunct="1">
              <a:buFontTx/>
              <a:buNone/>
            </a:pPr>
            <a:r>
              <a:rPr lang="en-US" smtClean="0"/>
              <a:t>Three (3) winners will be selected from all </a:t>
            </a:r>
          </a:p>
          <a:p>
            <a:pPr eaLnBrk="1" hangingPunct="1">
              <a:buFontTx/>
              <a:buNone/>
            </a:pPr>
            <a:r>
              <a:rPr lang="en-US" smtClean="0"/>
              <a:t>completed surveys 2 days after event live date. </a:t>
            </a:r>
          </a:p>
          <a:p>
            <a:pPr eaLnBrk="1" hangingPunct="1"/>
            <a:endParaRPr lang="en-US" smtClean="0"/>
          </a:p>
        </p:txBody>
      </p:sp>
      <p:sp>
        <p:nvSpPr>
          <p:cNvPr id="73732" name="Text Box 5"/>
          <p:cNvSpPr txBox="1">
            <a:spLocks noChangeArrowheads="1"/>
          </p:cNvSpPr>
          <p:nvPr/>
        </p:nvSpPr>
        <p:spPr bwMode="auto">
          <a:xfrm>
            <a:off x="457200" y="304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381000" y="457200"/>
            <a:ext cx="8229600" cy="990600"/>
          </a:xfrm>
        </p:spPr>
        <p:txBody>
          <a:bodyPr/>
          <a:lstStyle/>
          <a:p>
            <a:pPr eaLnBrk="1" hangingPunct="1"/>
            <a:r>
              <a:rPr lang="en-US" sz="2400" smtClean="0">
                <a:solidFill>
                  <a:schemeClr val="tx1"/>
                </a:solidFill>
              </a:rPr>
              <a:t> Visit </a:t>
            </a:r>
            <a:r>
              <a:rPr lang="en-US" sz="2400" b="1" smtClean="0">
                <a:solidFill>
                  <a:schemeClr val="accent2"/>
                </a:solidFill>
              </a:rPr>
              <a:t>quepublishing.com/jennings</a:t>
            </a:r>
            <a:r>
              <a:rPr lang="en-US" sz="2400" smtClean="0">
                <a:solidFill>
                  <a:schemeClr val="accent2"/>
                </a:solidFill>
              </a:rPr>
              <a:t> </a:t>
            </a:r>
            <a:r>
              <a:rPr lang="en-US" sz="2400" smtClean="0">
                <a:solidFill>
                  <a:schemeClr val="tx1"/>
                </a:solidFill>
              </a:rPr>
              <a:t>for </a:t>
            </a:r>
            <a:br>
              <a:rPr lang="en-US" sz="2400" smtClean="0">
                <a:solidFill>
                  <a:schemeClr val="tx1"/>
                </a:solidFill>
              </a:rPr>
            </a:br>
            <a:r>
              <a:rPr lang="en-US" sz="2400" smtClean="0">
                <a:solidFill>
                  <a:schemeClr val="tx1"/>
                </a:solidFill>
              </a:rPr>
              <a:t>Roger Jennings Books and Articles</a:t>
            </a:r>
            <a:endParaRPr lang="en-US" sz="2400" smtClean="0">
              <a:solidFill>
                <a:schemeClr val="accent2"/>
              </a:solidFill>
            </a:endParaRPr>
          </a:p>
        </p:txBody>
      </p:sp>
      <p:sp>
        <p:nvSpPr>
          <p:cNvPr id="74755" name="Rectangle 13"/>
          <p:cNvSpPr>
            <a:spLocks noChangeArrowheads="1"/>
          </p:cNvSpPr>
          <p:nvPr/>
        </p:nvSpPr>
        <p:spPr bwMode="auto">
          <a:xfrm>
            <a:off x="5105400" y="1600200"/>
            <a:ext cx="3200400" cy="3048000"/>
          </a:xfrm>
          <a:prstGeom prst="rect">
            <a:avLst/>
          </a:prstGeom>
          <a:solidFill>
            <a:srgbClr val="C0C0C0">
              <a:alpha val="5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en-US" sz="1200" b="1">
              <a:solidFill>
                <a:schemeClr val="accent2"/>
              </a:solidFill>
              <a:latin typeface="Verdana" pitchFamily="34" charset="0"/>
            </a:endParaRPr>
          </a:p>
          <a:p>
            <a:pPr marL="342900" indent="-342900" algn="ctr">
              <a:spcBef>
                <a:spcPct val="20000"/>
              </a:spcBef>
            </a:pPr>
            <a:r>
              <a:rPr lang="en-US" sz="2800" b="1">
                <a:solidFill>
                  <a:schemeClr val="accent2"/>
                </a:solidFill>
                <a:latin typeface="Verdana" pitchFamily="34" charset="0"/>
              </a:rPr>
              <a:t>SPECIAL DISCOUNT!</a:t>
            </a:r>
            <a:endParaRPr lang="en-US" sz="1200" b="1">
              <a:solidFill>
                <a:schemeClr val="accent2"/>
              </a:solidFill>
              <a:latin typeface="Verdana" pitchFamily="34" charset="0"/>
            </a:endParaRPr>
          </a:p>
          <a:p>
            <a:pPr marL="342900" indent="-342900" algn="ctr">
              <a:spcBef>
                <a:spcPct val="20000"/>
              </a:spcBef>
            </a:pPr>
            <a:endParaRPr lang="en-US" sz="900">
              <a:latin typeface="Verdana" pitchFamily="34" charset="0"/>
            </a:endParaRPr>
          </a:p>
          <a:p>
            <a:pPr marL="342900" indent="-342900" algn="ctr">
              <a:spcBef>
                <a:spcPct val="20000"/>
              </a:spcBef>
            </a:pPr>
            <a:r>
              <a:rPr lang="en-US" sz="2400">
                <a:latin typeface="Verdana" pitchFamily="34" charset="0"/>
              </a:rPr>
              <a:t>Save 35% on</a:t>
            </a:r>
          </a:p>
          <a:p>
            <a:pPr marL="342900" indent="-342900" algn="ctr">
              <a:spcBef>
                <a:spcPct val="20000"/>
              </a:spcBef>
            </a:pPr>
            <a:r>
              <a:rPr lang="en-US" sz="2400">
                <a:latin typeface="Verdana" pitchFamily="34" charset="0"/>
              </a:rPr>
              <a:t>Books &amp; eBooks</a:t>
            </a:r>
          </a:p>
          <a:p>
            <a:pPr marL="342900" indent="-342900" algn="ctr">
              <a:spcBef>
                <a:spcPct val="20000"/>
              </a:spcBef>
            </a:pPr>
            <a:endParaRPr lang="en-US" sz="800">
              <a:latin typeface="Verdana" pitchFamily="34" charset="0"/>
            </a:endParaRPr>
          </a:p>
          <a:p>
            <a:pPr marL="342900" indent="-342900" algn="ctr">
              <a:spcBef>
                <a:spcPct val="20000"/>
              </a:spcBef>
            </a:pPr>
            <a:r>
              <a:rPr lang="en-US" sz="2000">
                <a:latin typeface="Verdana" pitchFamily="34" charset="0"/>
              </a:rPr>
              <a:t>by Roger Jennings</a:t>
            </a:r>
          </a:p>
          <a:p>
            <a:pPr marL="342900" indent="-342900" algn="ctr">
              <a:spcBef>
                <a:spcPct val="20000"/>
              </a:spcBef>
            </a:pPr>
            <a:endParaRPr lang="en-US" sz="1400">
              <a:latin typeface="Verdana" pitchFamily="34" charset="0"/>
            </a:endParaRPr>
          </a:p>
        </p:txBody>
      </p:sp>
      <p:pic>
        <p:nvPicPr>
          <p:cNvPr id="74756" name="Picture 15" descr="MS Access 2010 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2100263" cy="2743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7" name="Text Box 16"/>
          <p:cNvSpPr txBox="1">
            <a:spLocks noChangeArrowheads="1"/>
          </p:cNvSpPr>
          <p:nvPr/>
        </p:nvSpPr>
        <p:spPr bwMode="auto">
          <a:xfrm>
            <a:off x="685800" y="51054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Verdana" pitchFamily="34" charset="0"/>
              </a:rPr>
              <a:t>Use coupon code </a:t>
            </a:r>
            <a:r>
              <a:rPr lang="en-US">
                <a:solidFill>
                  <a:schemeClr val="accent2"/>
                </a:solidFill>
                <a:latin typeface="Verdana" pitchFamily="34" charset="0"/>
              </a:rPr>
              <a:t>JENNINGS</a:t>
            </a:r>
            <a:r>
              <a:rPr lang="en-US">
                <a:latin typeface="Verdana" pitchFamily="34" charset="0"/>
              </a:rPr>
              <a:t> at checkout to receive your discount.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364395"/>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solidFill>
                  <a:schemeClr val="bg1"/>
                </a:solidFill>
              </a:rPr>
              <a:t>Thank you.</a:t>
            </a:r>
          </a:p>
        </p:txBody>
      </p:sp>
      <p:sp>
        <p:nvSpPr>
          <p:cNvPr id="75779" name="Rectangle 4"/>
          <p:cNvSpPr>
            <a:spLocks noGrp="1" noChangeArrowheads="1"/>
          </p:cNvSpPr>
          <p:nvPr>
            <p:ph type="body" idx="1"/>
          </p:nvPr>
        </p:nvSpPr>
        <p:spPr>
          <a:xfrm>
            <a:off x="152400" y="1524000"/>
            <a:ext cx="8839200" cy="4876800"/>
          </a:xfrm>
        </p:spPr>
        <p:txBody>
          <a:bodyPr/>
          <a:lstStyle/>
          <a:p>
            <a:pPr eaLnBrk="1" hangingPunct="1">
              <a:buFontTx/>
              <a:buNone/>
            </a:pPr>
            <a:r>
              <a:rPr lang="en-US" smtClean="0">
                <a:solidFill>
                  <a:schemeClr val="bg1"/>
                </a:solidFill>
              </a:rPr>
              <a:t>Expect an e-mail with information on how you can</a:t>
            </a:r>
          </a:p>
          <a:p>
            <a:pPr eaLnBrk="1" hangingPunct="1">
              <a:buFontTx/>
              <a:buNone/>
            </a:pPr>
            <a:r>
              <a:rPr lang="en-US" smtClean="0">
                <a:solidFill>
                  <a:schemeClr val="bg1"/>
                </a:solidFill>
              </a:rPr>
              <a:t>access the recorded session and survey link.</a:t>
            </a:r>
          </a:p>
          <a:p>
            <a:pPr eaLnBrk="1" hangingPunct="1"/>
            <a:endParaRPr lang="en-US" smtClean="0">
              <a:solidFill>
                <a:schemeClr val="bg1"/>
              </a:solidFill>
            </a:endParaRPr>
          </a:p>
          <a:p>
            <a:pPr eaLnBrk="1" hangingPunct="1">
              <a:buFontTx/>
              <a:buNone/>
            </a:pPr>
            <a:r>
              <a:rPr lang="en-US" smtClean="0">
                <a:solidFill>
                  <a:schemeClr val="bg1"/>
                </a:solidFill>
              </a:rPr>
              <a:t>Sign-up for More Que Webcasts @ </a:t>
            </a:r>
          </a:p>
          <a:p>
            <a:pPr eaLnBrk="1" hangingPunct="1">
              <a:buFontTx/>
              <a:buNone/>
            </a:pPr>
            <a:r>
              <a:rPr lang="en-US" smtClean="0">
                <a:solidFill>
                  <a:schemeClr val="bg1"/>
                </a:solidFill>
              </a:rPr>
              <a:t>quepublishing.com/webcasts</a:t>
            </a:r>
          </a:p>
          <a:p>
            <a:pPr eaLnBrk="1" hangingPunct="1">
              <a:buFontTx/>
              <a:buNone/>
            </a:pPr>
            <a:endParaRPr lang="en-US" smtClean="0">
              <a:solidFill>
                <a:schemeClr val="bg1"/>
              </a:solidFill>
            </a:endParaRPr>
          </a:p>
          <a:p>
            <a:pPr eaLnBrk="1" hangingPunct="1">
              <a:buFontTx/>
              <a:buNone/>
            </a:pPr>
            <a:r>
              <a:rPr lang="en-US" smtClean="0">
                <a:solidFill>
                  <a:schemeClr val="bg1"/>
                </a:solidFill>
              </a:rPr>
              <a:t>Connect with Que Publishing on:</a:t>
            </a:r>
          </a:p>
        </p:txBody>
      </p:sp>
      <p:pic>
        <p:nvPicPr>
          <p:cNvPr id="75780" name="Picture 15" descr="Facebook_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105400"/>
            <a:ext cx="911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6" descr="YouTube_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029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7" descr="Twitter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05400"/>
            <a:ext cx="914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9" descr="linkedin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05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28600"/>
            <a:ext cx="8229600" cy="639763"/>
          </a:xfrm>
        </p:spPr>
        <p:txBody>
          <a:bodyPr/>
          <a:lstStyle/>
          <a:p>
            <a:pPr eaLnBrk="1" hangingPunct="1"/>
            <a:r>
              <a:rPr lang="en-US" smtClean="0"/>
              <a:t>A Products Table Upsized to a List</a:t>
            </a:r>
          </a:p>
        </p:txBody>
      </p:sp>
      <p:pic>
        <p:nvPicPr>
          <p:cNvPr id="9219" name="Picture 20" descr="Products - All Items - Internet Explorer, optimized for Bing and MS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8538"/>
            <a:ext cx="91440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2921000"/>
            <a:ext cx="1333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H="1">
            <a:off x="4876800" y="2209800"/>
            <a:ext cx="533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10200" y="2209800"/>
            <a:ext cx="609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29"/>
          <p:cNvSpPr txBox="1">
            <a:spLocks noChangeArrowheads="1"/>
          </p:cNvSpPr>
          <p:nvPr/>
        </p:nvSpPr>
        <p:spPr bwMode="auto">
          <a:xfrm>
            <a:off x="4789488" y="191452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Lookup Fields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639762"/>
          </a:xfrm>
        </p:spPr>
        <p:txBody>
          <a:bodyPr/>
          <a:lstStyle/>
          <a:p>
            <a:pPr eaLnBrk="1" hangingPunct="1"/>
            <a:r>
              <a:rPr lang="en-US" smtClean="0"/>
              <a:t>SharePoint Lists Don’t Support:</a:t>
            </a:r>
          </a:p>
        </p:txBody>
      </p:sp>
      <p:sp>
        <p:nvSpPr>
          <p:cNvPr id="10243" name="Rectangle 5"/>
          <p:cNvSpPr>
            <a:spLocks noGrp="1" noChangeArrowheads="1"/>
          </p:cNvSpPr>
          <p:nvPr>
            <p:ph idx="1"/>
          </p:nvPr>
        </p:nvSpPr>
        <p:spPr>
          <a:xfrm>
            <a:off x="457200" y="1066800"/>
            <a:ext cx="8458200" cy="4800600"/>
          </a:xfrm>
        </p:spPr>
        <p:txBody>
          <a:bodyPr/>
          <a:lstStyle/>
          <a:p>
            <a:pPr eaLnBrk="1" hangingPunct="1"/>
            <a:r>
              <a:rPr lang="en-US" smtClean="0"/>
              <a:t>Primary keys other than Long Integer</a:t>
            </a:r>
          </a:p>
          <a:p>
            <a:pPr eaLnBrk="1" hangingPunct="1"/>
            <a:r>
              <a:rPr lang="en-US" smtClean="0"/>
              <a:t>Table and column names that are the same as SharePoint reserved words or contain spaces</a:t>
            </a:r>
          </a:p>
          <a:p>
            <a:pPr eaLnBrk="1" hangingPunct="1"/>
            <a:r>
              <a:rPr lang="en-US" smtClean="0"/>
              <a:t>Composite indexes, e.g., Order Details index on OrderID + ProductID</a:t>
            </a:r>
          </a:p>
          <a:p>
            <a:pPr eaLnBrk="1" hangingPunct="1"/>
            <a:r>
              <a:rPr lang="en-US" smtClean="0"/>
              <a:t>More than one no-duplicate index</a:t>
            </a:r>
          </a:p>
          <a:p>
            <a:pPr eaLnBrk="1" hangingPunct="1"/>
            <a:r>
              <a:rPr lang="en-US" smtClean="0"/>
              <a:t>Indexes on Attachment or Lookup columns</a:t>
            </a:r>
          </a:p>
          <a:p>
            <a:pPr eaLnBrk="1" hangingPunct="1"/>
            <a:r>
              <a:rPr lang="en-US" smtClean="0"/>
              <a:t>Lookup columns whose source table field isn’t a Long Integer primary key</a:t>
            </a:r>
          </a:p>
          <a:p>
            <a:pPr eaLnBrk="1" hangingPunct="1"/>
            <a:r>
              <a:rPr lang="en-US" smtClean="0"/>
              <a:t>Autonumber fields other than for the primary key</a:t>
            </a:r>
          </a:p>
          <a:p>
            <a:pPr eaLnBrk="1" hangingPunct="1"/>
            <a:r>
              <a:rPr lang="en-US" smtClean="0"/>
              <a:t>Autonumber fields that start with a number &gt; 1 </a:t>
            </a:r>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715963"/>
          </a:xfrm>
        </p:spPr>
        <p:txBody>
          <a:bodyPr/>
          <a:lstStyle/>
          <a:p>
            <a:r>
              <a:rPr lang="en-US" smtClean="0"/>
              <a:t>SharePoint List Data Types</a:t>
            </a:r>
          </a:p>
        </p:txBody>
      </p:sp>
      <p:sp>
        <p:nvSpPr>
          <p:cNvPr id="11267" name="Content Placeholder 2"/>
          <p:cNvSpPr>
            <a:spLocks noGrp="1"/>
          </p:cNvSpPr>
          <p:nvPr>
            <p:ph idx="1"/>
          </p:nvPr>
        </p:nvSpPr>
        <p:spPr>
          <a:xfrm>
            <a:off x="457200" y="838200"/>
            <a:ext cx="8229600" cy="5059363"/>
          </a:xfrm>
        </p:spPr>
        <p:txBody>
          <a:bodyPr/>
          <a:lstStyle/>
          <a:p>
            <a:r>
              <a:rPr lang="en-US" dirty="0" smtClean="0"/>
              <a:t>Single or multiple line(s) of text</a:t>
            </a:r>
          </a:p>
          <a:p>
            <a:r>
              <a:rPr lang="en-US" dirty="0" smtClean="0"/>
              <a:t>Choice (with menu to choose from choices)</a:t>
            </a:r>
          </a:p>
          <a:p>
            <a:r>
              <a:rPr lang="en-US" dirty="0" smtClean="0"/>
              <a:t>Number (such as 1, 1.0, 100)</a:t>
            </a:r>
          </a:p>
          <a:p>
            <a:r>
              <a:rPr lang="en-US" dirty="0" smtClean="0"/>
              <a:t>Currency ($, Yen or Euro)</a:t>
            </a:r>
          </a:p>
          <a:p>
            <a:r>
              <a:rPr lang="en-US" dirty="0" smtClean="0"/>
              <a:t>Date and Time </a:t>
            </a:r>
          </a:p>
          <a:p>
            <a:r>
              <a:rPr lang="en-US" dirty="0" smtClean="0"/>
              <a:t>Lookup (to existing list items)</a:t>
            </a:r>
          </a:p>
          <a:p>
            <a:r>
              <a:rPr lang="en-US" dirty="0" smtClean="0"/>
              <a:t>Yes/No (check box)</a:t>
            </a:r>
          </a:p>
          <a:p>
            <a:r>
              <a:rPr lang="en-US" dirty="0" smtClean="0"/>
              <a:t>Person or Group</a:t>
            </a:r>
          </a:p>
          <a:p>
            <a:r>
              <a:rPr lang="en-US" dirty="0" smtClean="0"/>
              <a:t>Hyperlink or Picture</a:t>
            </a:r>
          </a:p>
          <a:p>
            <a:r>
              <a:rPr lang="en-US" dirty="0" smtClean="0"/>
              <a:t>Calculated</a:t>
            </a:r>
          </a:p>
          <a:p>
            <a:r>
              <a:rPr lang="en-US" dirty="0" smtClean="0"/>
              <a:t>Business Data (Business Connectivity Service)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4886</TotalTime>
  <Words>6273</Words>
  <Application>Microsoft Office PowerPoint</Application>
  <PresentationFormat>On-screen Show (4:3)</PresentationFormat>
  <Paragraphs>470</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Moving Access Tables to SharePoint 2010 or SharePoint Online Lists </vt:lpstr>
      <vt:lpstr>PowerPoint Presentation</vt:lpstr>
      <vt:lpstr>PowerPoint Presentation</vt:lpstr>
      <vt:lpstr>SharePoint 2010 Architecture</vt:lpstr>
      <vt:lpstr>Why Use SharePoint with Access?</vt:lpstr>
      <vt:lpstr>How to Link Tables to SharePoint Lists</vt:lpstr>
      <vt:lpstr>A Products Table Upsized to a List</vt:lpstr>
      <vt:lpstr>SharePoint Lists Don’t Support:</vt:lpstr>
      <vt:lpstr>SharePoint List Data Types</vt:lpstr>
      <vt:lpstr>Create a Site for the Access Tables</vt:lpstr>
      <vt:lpstr>Specify the Site Name and URL</vt:lpstr>
      <vt:lpstr>Start the SharePoint Wizard</vt:lpstr>
      <vt:lpstr>Specify a SharePoint Sub-Site URL</vt:lpstr>
      <vt:lpstr>Observe Upsizing Progress</vt:lpstr>
      <vt:lpstr>Review Upsizing Details</vt:lpstr>
      <vt:lpstr>Check Move to SharePoint Site Issues</vt:lpstr>
      <vt:lpstr>Open a Form to Test the Lists</vt:lpstr>
      <vt:lpstr>You Can’t Link Datasheets on Multi-  Valued Lookup or Attachment Fields</vt:lpstr>
      <vt:lpstr>Open Lists in SharePoint</vt:lpstr>
      <vt:lpstr>View a List in Web Datasheet View</vt:lpstr>
      <vt:lpstr>Standard View of the Orders List</vt:lpstr>
      <vt:lpstr>Customizing List Settings</vt:lpstr>
      <vt:lpstr>Discovering Hidden List Columns</vt:lpstr>
      <vt:lpstr>Create and Sync a SharePoint Workspace on Your Computer</vt:lpstr>
      <vt:lpstr>Specify Workspace Account Details</vt:lpstr>
      <vt:lpstr>Prepare to Configure the Workspace</vt:lpstr>
      <vt:lpstr>Configure Sync’d Lists</vt:lpstr>
      <vt:lpstr>Customers Sync’d to Workspace</vt:lpstr>
      <vt:lpstr>Launching Share- Point Workspace</vt:lpstr>
      <vt:lpstr>Office 365 SharePoint Online Features in Small Business Plan P1</vt:lpstr>
      <vt:lpstr>Set Up Office 365 Beta</vt:lpstr>
      <vt:lpstr>Specify the Sub-Site’s Full URL</vt:lpstr>
      <vt:lpstr>Opening Sub-sites</vt:lpstr>
      <vt:lpstr>The Sub-Site with Lists Added</vt:lpstr>
      <vt:lpstr>What Are Access Web Databases?</vt:lpstr>
      <vt:lpstr>Web Database Benefits</vt:lpstr>
      <vt:lpstr>Web Database Drawbacks</vt:lpstr>
      <vt:lpstr>Web Database Performance</vt:lpstr>
      <vt:lpstr>Creating a Web Database from a SharePoint Online Template</vt:lpstr>
      <vt:lpstr>The Contacts Navigation Form</vt:lpstr>
      <vt:lpstr>Opening the Web Database in Access</vt:lpstr>
      <vt:lpstr>Initial Access Instance is Read-Only </vt:lpstr>
      <vt:lpstr>Append Contacts with a Client Query</vt:lpstr>
      <vt:lpstr>The Contacts Datasheet in Access</vt:lpstr>
      <vt:lpstr>The Contacts Datasheet in SharePoint</vt:lpstr>
      <vt:lpstr>The Address Book in Access</vt:lpstr>
      <vt:lpstr>The Address Book in SharePoint</vt:lpstr>
      <vt:lpstr>Adding Site Users</vt:lpstr>
      <vt:lpstr>Setting New User Properties - 1</vt:lpstr>
      <vt:lpstr>Setting New User Properties – 2 </vt:lpstr>
      <vt:lpstr>Setting New User Properties – 3</vt:lpstr>
      <vt:lpstr>Setting New User Properties - 4</vt:lpstr>
      <vt:lpstr>Setting New User Properties - 5</vt:lpstr>
      <vt:lpstr>Reviewing New Users</vt:lpstr>
      <vt:lpstr>Assign User Permissions</vt:lpstr>
      <vt:lpstr>Share the Sub-Site with New Users</vt:lpstr>
      <vt:lpstr>Assign New Users to the Sub-Site’s Visitors and Members Groups</vt:lpstr>
      <vt:lpstr>Verifying Permissions</vt:lpstr>
      <vt:lpstr>Typical Message to an Admin - 1</vt:lpstr>
      <vt:lpstr>Typical Message to an Admin - 2</vt:lpstr>
      <vt:lpstr>Work-Around for Known Printing Bug </vt:lpstr>
      <vt:lpstr>Customer List Report PDF Export</vt:lpstr>
      <vt:lpstr>An Alternative to SharePoint Online</vt:lpstr>
      <vt:lpstr>For More Info about Web Databases</vt:lpstr>
      <vt:lpstr>Check Out My Previous Webcasts</vt:lpstr>
      <vt:lpstr>Feedback Wanted</vt:lpstr>
      <vt:lpstr> Visit quepublishing.com/jennings for  Roger Jennings Books and Articles</vt:lpstr>
      <vt:lpstr>Thank you.</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USTURKO</dc:creator>
  <cp:lastModifiedBy>Roger Jennings</cp:lastModifiedBy>
  <cp:revision>271</cp:revision>
  <dcterms:created xsi:type="dcterms:W3CDTF">2011-01-31T17:27:28Z</dcterms:created>
  <dcterms:modified xsi:type="dcterms:W3CDTF">2011-05-23T01:31:17Z</dcterms:modified>
</cp:coreProperties>
</file>